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9"/>
  </p:notesMasterIdLst>
  <p:handoutMasterIdLst>
    <p:handoutMasterId r:id="rId20"/>
  </p:handoutMasterIdLst>
  <p:sldIdLst>
    <p:sldId id="256" r:id="rId2"/>
    <p:sldId id="257" r:id="rId3"/>
    <p:sldId id="921" r:id="rId4"/>
    <p:sldId id="926" r:id="rId5"/>
    <p:sldId id="927" r:id="rId6"/>
    <p:sldId id="935" r:id="rId7"/>
    <p:sldId id="928" r:id="rId8"/>
    <p:sldId id="922" r:id="rId9"/>
    <p:sldId id="923" r:id="rId10"/>
    <p:sldId id="901" r:id="rId11"/>
    <p:sldId id="929" r:id="rId12"/>
    <p:sldId id="930" r:id="rId13"/>
    <p:sldId id="932" r:id="rId14"/>
    <p:sldId id="933" r:id="rId15"/>
    <p:sldId id="939" r:id="rId16"/>
    <p:sldId id="803" r:id="rId17"/>
    <p:sldId id="936" r:id="rId18"/>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DA07A"/>
    <a:srgbClr val="7A6E67"/>
    <a:srgbClr val="F2BF49"/>
    <a:srgbClr val="CE11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44" autoAdjust="0"/>
    <p:restoredTop sz="83265" autoAdjust="0"/>
  </p:normalViewPr>
  <p:slideViewPr>
    <p:cSldViewPr>
      <p:cViewPr>
        <p:scale>
          <a:sx n="130" d="100"/>
          <a:sy n="130" d="100"/>
        </p:scale>
        <p:origin x="1272" y="1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755A0C9-E830-1241-BEA3-6925DA004ECF}" type="datetimeFigureOut">
              <a:rPr lang="en-US" smtClean="0"/>
              <a:pPr/>
              <a:t>12/4/23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984522-76EF-EF4D-8870-07F3436BA4E0}"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845082-6AF3-024B-A14D-C5AD8123919E}" type="datetimeFigureOut">
              <a:rPr lang="en-US" smtClean="0"/>
              <a:pPr/>
              <a:t>12/4/23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4A6D18E-8B09-B24B-9169-4FC527B8D84F}" type="slidenum">
              <a:rPr lang="en-US" smtClean="0"/>
              <a:pPr/>
              <a:t>‹#›</a:t>
            </a:fld>
            <a:endParaRPr lang="en-US"/>
          </a:p>
        </p:txBody>
      </p:sp>
    </p:spTree>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986e0d7d8c_7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 name="Google Shape;63;g986e0d7d8c_7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E1CAEB-67AD-458E-B98A-1074D66B1EF8}" type="slidenum">
              <a:rPr lang="en-US" smtClean="0"/>
              <a:t>16</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965950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E1CAEB-67AD-458E-B98A-1074D66B1EF8}" type="slidenum">
              <a:rPr lang="en-US" smtClean="0"/>
              <a:t>17</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224595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986e0d7d8c_7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g986e0d7d8c_7_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93F1E3-896D-8741-A1C3-E904EAAC723A}" type="slidenum">
              <a:rPr lang="en-US" smtClean="0"/>
              <a:t>3</a:t>
            </a:fld>
            <a:endParaRPr lang="en-US"/>
          </a:p>
        </p:txBody>
      </p:sp>
    </p:spTree>
    <p:extLst>
      <p:ext uri="{BB962C8B-B14F-4D97-AF65-F5344CB8AC3E}">
        <p14:creationId xmlns:p14="http://schemas.microsoft.com/office/powerpoint/2010/main" val="39401009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93F1E3-896D-8741-A1C3-E904EAAC723A}" type="slidenum">
              <a:rPr lang="en-US" smtClean="0"/>
              <a:t>4</a:t>
            </a:fld>
            <a:endParaRPr lang="en-US"/>
          </a:p>
        </p:txBody>
      </p:sp>
    </p:spTree>
    <p:extLst>
      <p:ext uri="{BB962C8B-B14F-4D97-AF65-F5344CB8AC3E}">
        <p14:creationId xmlns:p14="http://schemas.microsoft.com/office/powerpoint/2010/main" val="2885212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93F1E3-896D-8741-A1C3-E904EAAC723A}" type="slidenum">
              <a:rPr lang="en-US" smtClean="0"/>
              <a:t>5</a:t>
            </a:fld>
            <a:endParaRPr lang="en-US"/>
          </a:p>
        </p:txBody>
      </p:sp>
    </p:spTree>
    <p:extLst>
      <p:ext uri="{BB962C8B-B14F-4D97-AF65-F5344CB8AC3E}">
        <p14:creationId xmlns:p14="http://schemas.microsoft.com/office/powerpoint/2010/main" val="35408310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93F1E3-896D-8741-A1C3-E904EAAC723A}" type="slidenum">
              <a:rPr lang="en-US" smtClean="0"/>
              <a:t>6</a:t>
            </a:fld>
            <a:endParaRPr lang="en-US"/>
          </a:p>
        </p:txBody>
      </p:sp>
    </p:spTree>
    <p:extLst>
      <p:ext uri="{BB962C8B-B14F-4D97-AF65-F5344CB8AC3E}">
        <p14:creationId xmlns:p14="http://schemas.microsoft.com/office/powerpoint/2010/main" val="2070471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93F1E3-896D-8741-A1C3-E904EAAC723A}" type="slidenum">
              <a:rPr lang="en-US" smtClean="0"/>
              <a:t>7</a:t>
            </a:fld>
            <a:endParaRPr lang="en-US"/>
          </a:p>
        </p:txBody>
      </p:sp>
    </p:spTree>
    <p:extLst>
      <p:ext uri="{BB962C8B-B14F-4D97-AF65-F5344CB8AC3E}">
        <p14:creationId xmlns:p14="http://schemas.microsoft.com/office/powerpoint/2010/main" val="2042954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93F1E3-896D-8741-A1C3-E904EAAC723A}" type="slidenum">
              <a:rPr lang="en-US" smtClean="0"/>
              <a:t>8</a:t>
            </a:fld>
            <a:endParaRPr lang="en-US"/>
          </a:p>
        </p:txBody>
      </p:sp>
    </p:spTree>
    <p:extLst>
      <p:ext uri="{BB962C8B-B14F-4D97-AF65-F5344CB8AC3E}">
        <p14:creationId xmlns:p14="http://schemas.microsoft.com/office/powerpoint/2010/main" val="5855741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93F1E3-896D-8741-A1C3-E904EAAC723A}" type="slidenum">
              <a:rPr lang="en-US" smtClean="0"/>
              <a:t>9</a:t>
            </a:fld>
            <a:endParaRPr lang="en-US"/>
          </a:p>
        </p:txBody>
      </p:sp>
    </p:spTree>
    <p:extLst>
      <p:ext uri="{BB962C8B-B14F-4D97-AF65-F5344CB8AC3E}">
        <p14:creationId xmlns:p14="http://schemas.microsoft.com/office/powerpoint/2010/main" val="9790552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0"/>
            <a:ext cx="9144000" cy="1828800"/>
          </a:xfrm>
          <a:prstGeom prst="rect">
            <a:avLst/>
          </a:prstGeom>
          <a:solidFill>
            <a:srgbClr val="CE1126"/>
          </a:solidFill>
          <a:ln w="9525">
            <a:noFill/>
            <a:miter lim="800000"/>
            <a:headEnd/>
            <a:tailEnd/>
          </a:ln>
          <a:effectLst/>
        </p:spPr>
        <p:txBody>
          <a:bodyPr wrap="none" anchor="ctr">
            <a:prstTxWarp prst="textNoShape">
              <a:avLst/>
            </a:prstTxWarp>
          </a:bodyPr>
          <a:lstStyle/>
          <a:p>
            <a:endParaRPr lang="en-US"/>
          </a:p>
        </p:txBody>
      </p:sp>
      <p:sp>
        <p:nvSpPr>
          <p:cNvPr id="3076" name="Rectangle 4"/>
          <p:cNvSpPr>
            <a:spLocks noGrp="1" noChangeArrowheads="1"/>
          </p:cNvSpPr>
          <p:nvPr>
            <p:ph type="ctrTitle"/>
          </p:nvPr>
        </p:nvSpPr>
        <p:spPr>
          <a:xfrm>
            <a:off x="533400" y="2514600"/>
            <a:ext cx="8077200" cy="1066800"/>
          </a:xfrm>
        </p:spPr>
        <p:txBody>
          <a:bodyPr anchor="b"/>
          <a:lstStyle>
            <a:lvl1pPr algn="ctr">
              <a:defRPr sz="4000" b="1">
                <a:solidFill>
                  <a:schemeClr val="accent6">
                    <a:lumMod val="75000"/>
                  </a:schemeClr>
                </a:solidFill>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077" name="Rectangle 5"/>
          <p:cNvSpPr>
            <a:spLocks noGrp="1" noChangeArrowheads="1"/>
          </p:cNvSpPr>
          <p:nvPr>
            <p:ph type="subTitle" idx="1"/>
          </p:nvPr>
        </p:nvSpPr>
        <p:spPr>
          <a:xfrm>
            <a:off x="533400" y="4038600"/>
            <a:ext cx="8077200" cy="914400"/>
          </a:xfrm>
        </p:spPr>
        <p:txBody>
          <a:bodyPr/>
          <a:lstStyle>
            <a:lvl1pPr marL="0" indent="0" algn="ctr">
              <a:buFont typeface="Times" charset="0"/>
              <a:buNone/>
              <a:defRPr sz="3600">
                <a:latin typeface="Times New Roman" panose="02020603050405020304" pitchFamily="18" charset="0"/>
                <a:cs typeface="Times New Roman" panose="02020603050405020304" pitchFamily="18" charset="0"/>
              </a:defRPr>
            </a:lvl1pPr>
          </a:lstStyle>
          <a:p>
            <a:r>
              <a:rPr lang="en-US" dirty="0"/>
              <a:t>Click to edit Master subtitle style</a:t>
            </a:r>
          </a:p>
        </p:txBody>
      </p:sp>
      <p:sp>
        <p:nvSpPr>
          <p:cNvPr id="3078" name="Text Box 6"/>
          <p:cNvSpPr txBox="1">
            <a:spLocks noChangeArrowheads="1"/>
          </p:cNvSpPr>
          <p:nvPr/>
        </p:nvSpPr>
        <p:spPr bwMode="auto">
          <a:xfrm>
            <a:off x="212725" y="3489325"/>
            <a:ext cx="184150" cy="457200"/>
          </a:xfrm>
          <a:prstGeom prst="rect">
            <a:avLst/>
          </a:prstGeom>
          <a:noFill/>
          <a:ln w="9525">
            <a:noFill/>
            <a:miter lim="800000"/>
            <a:headEnd/>
            <a:tailEnd/>
          </a:ln>
          <a:effectLst/>
        </p:spPr>
        <p:txBody>
          <a:bodyPr wrap="none">
            <a:prstTxWarp prst="textNoShape">
              <a:avLst/>
            </a:prstTxWarp>
            <a:spAutoFit/>
          </a:bodyPr>
          <a:lstStyle/>
          <a:p>
            <a:endParaRPr lang="en-US"/>
          </a:p>
        </p:txBody>
      </p:sp>
      <p:sp>
        <p:nvSpPr>
          <p:cNvPr id="3079" name="Text Box 7"/>
          <p:cNvSpPr txBox="1">
            <a:spLocks noChangeArrowheads="1"/>
          </p:cNvSpPr>
          <p:nvPr/>
        </p:nvSpPr>
        <p:spPr bwMode="auto">
          <a:xfrm>
            <a:off x="468313" y="1295400"/>
            <a:ext cx="2976199" cy="338554"/>
          </a:xfrm>
          <a:prstGeom prst="rect">
            <a:avLst/>
          </a:prstGeom>
          <a:noFill/>
          <a:ln w="9525">
            <a:noFill/>
            <a:miter lim="800000"/>
            <a:headEnd/>
            <a:tailEnd/>
          </a:ln>
          <a:effectLst/>
        </p:spPr>
        <p:txBody>
          <a:bodyPr wrap="none">
            <a:prstTxWarp prst="textNoShape">
              <a:avLst/>
            </a:prstTxWarp>
            <a:spAutoFit/>
          </a:bodyPr>
          <a:lstStyle/>
          <a:p>
            <a:r>
              <a:rPr lang="en-US" sz="1600" dirty="0">
                <a:solidFill>
                  <a:schemeClr val="bg1"/>
                </a:solidFill>
                <a:latin typeface="Univers 65 Bold" charset="0"/>
              </a:rPr>
              <a:t>Department of Computer Science</a:t>
            </a:r>
          </a:p>
        </p:txBody>
      </p:sp>
      <p:sp>
        <p:nvSpPr>
          <p:cNvPr id="9"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latin typeface="Times New Roman" panose="02020603050405020304" pitchFamily="18" charset="0"/>
                <a:cs typeface="Times New Roman" panose="02020603050405020304" pitchFamily="18" charset="0"/>
              </a:defRPr>
            </a:lvl1pPr>
          </a:lstStyle>
          <a:p>
            <a:fld id="{179A9A4E-4C82-4D44-9372-C31BB3818094}" type="slidenum">
              <a:rPr lang="en-US" smtClean="0"/>
              <a:pPr/>
              <a:t>‹#›</a:t>
            </a:fld>
            <a:endParaRPr lang="en-US" dirty="0">
              <a:latin typeface="Times New Roman" panose="02020603050405020304" pitchFamily="18" charset="0"/>
              <a:cs typeface="Times New Roman" panose="02020603050405020304" pitchFamily="18" charset="0"/>
            </a:endParaRPr>
          </a:p>
        </p:txBody>
      </p:sp>
      <p:pic>
        <p:nvPicPr>
          <p:cNvPr id="10" name="Picture 11" descr="ISU LEFT white.eps"/>
          <p:cNvPicPr>
            <a:picLocks noChangeAspect="1"/>
          </p:cNvPicPr>
          <p:nvPr userDrawn="1"/>
        </p:nvPicPr>
        <p:blipFill>
          <a:blip r:embed="rId2"/>
          <a:srcRect b="38235"/>
          <a:stretch>
            <a:fillRect/>
          </a:stretch>
        </p:blipFill>
        <p:spPr bwMode="auto">
          <a:xfrm>
            <a:off x="533400" y="830263"/>
            <a:ext cx="4724400" cy="388937"/>
          </a:xfrm>
          <a:prstGeom prst="rect">
            <a:avLst/>
          </a:prstGeom>
          <a:noFill/>
          <a:ln w="9525">
            <a:noFill/>
            <a:miter lim="800000"/>
            <a:headEnd/>
            <a:tailEnd/>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57950" y="152400"/>
            <a:ext cx="2000250" cy="5029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5848350" cy="5029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1_Title Slide">
  <p:cSld name="1_Title Slide">
    <p:spTree>
      <p:nvGrpSpPr>
        <p:cNvPr id="1" name="Shape 57"/>
        <p:cNvGrpSpPr/>
        <p:nvPr/>
      </p:nvGrpSpPr>
      <p:grpSpPr>
        <a:xfrm>
          <a:off x="0" y="0"/>
          <a:ext cx="0" cy="0"/>
          <a:chOff x="0" y="0"/>
          <a:chExt cx="0" cy="0"/>
        </a:xfrm>
      </p:grpSpPr>
      <p:sp>
        <p:nvSpPr>
          <p:cNvPr id="58" name="Google Shape;58;p14"/>
          <p:cNvSpPr txBox="1"/>
          <p:nvPr/>
        </p:nvSpPr>
        <p:spPr>
          <a:xfrm>
            <a:off x="212725" y="3489325"/>
            <a:ext cx="184150" cy="457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Tree>
    <p:extLst>
      <p:ext uri="{BB962C8B-B14F-4D97-AF65-F5344CB8AC3E}">
        <p14:creationId xmlns:p14="http://schemas.microsoft.com/office/powerpoint/2010/main" val="1959575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60"/>
        <p:cNvGrpSpPr/>
        <p:nvPr/>
      </p:nvGrpSpPr>
      <p:grpSpPr>
        <a:xfrm>
          <a:off x="0" y="0"/>
          <a:ext cx="0" cy="0"/>
          <a:chOff x="0" y="0"/>
          <a:chExt cx="0" cy="0"/>
        </a:xfrm>
      </p:grpSpPr>
    </p:spTree>
    <p:extLst>
      <p:ext uri="{BB962C8B-B14F-4D97-AF65-F5344CB8AC3E}">
        <p14:creationId xmlns:p14="http://schemas.microsoft.com/office/powerpoint/2010/main" val="2266387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a:t>Click to edit Master title style</a:t>
            </a:r>
          </a:p>
        </p:txBody>
      </p:sp>
      <p:sp>
        <p:nvSpPr>
          <p:cNvPr id="3" name="Content Placeholder 2"/>
          <p:cNvSpPr>
            <a:spLocks noGrp="1"/>
          </p:cNvSpPr>
          <p:nvPr>
            <p:ph idx="1"/>
          </p:nvPr>
        </p:nvSpPr>
        <p:spPr>
          <a:xfrm>
            <a:off x="838200" y="1371600"/>
            <a:ext cx="7620000" cy="4343400"/>
          </a:xfrm>
        </p:spPr>
        <p:txBody>
          <a:bodyPr/>
          <a:lstStyle>
            <a:lvl1pPr>
              <a:defRPr>
                <a:solidFill>
                  <a:schemeClr val="tx1"/>
                </a:solidFill>
                <a:latin typeface="Times New Roman" panose="02020603050405020304" pitchFamily="18" charset="0"/>
                <a:cs typeface="Times New Roman" panose="02020603050405020304" pitchFamily="18" charset="0"/>
              </a:defRPr>
            </a:lvl1pPr>
            <a:lvl2pPr>
              <a:defRPr>
                <a:solidFill>
                  <a:schemeClr val="tx1"/>
                </a:solidFill>
                <a:latin typeface="Times New Roman" panose="02020603050405020304" pitchFamily="18" charset="0"/>
                <a:cs typeface="Times New Roman" panose="02020603050405020304" pitchFamily="18" charset="0"/>
              </a:defRPr>
            </a:lvl2pPr>
            <a:lvl3pPr>
              <a:defRPr>
                <a:solidFill>
                  <a:schemeClr val="tx1"/>
                </a:solidFill>
                <a:latin typeface="Times New Roman" panose="02020603050405020304" pitchFamily="18" charset="0"/>
                <a:cs typeface="Times New Roman" panose="02020603050405020304" pitchFamily="18" charset="0"/>
              </a:defRPr>
            </a:lvl3pPr>
            <a:lvl4pPr>
              <a:defRPr>
                <a:solidFill>
                  <a:schemeClr val="tx1"/>
                </a:solidFill>
                <a:latin typeface="Times New Roman" panose="02020603050405020304" pitchFamily="18" charset="0"/>
                <a:cs typeface="Times New Roman" panose="02020603050405020304" pitchFamily="18" charset="0"/>
              </a:defRPr>
            </a:lvl4pPr>
            <a:lvl5pPr>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latin typeface="Times New Roman" panose="02020603050405020304" pitchFamily="18" charset="0"/>
                <a:cs typeface="Times New Roman" panose="02020603050405020304" pitchFamily="18" charset="0"/>
              </a:defRPr>
            </a:lvl1pPr>
          </a:lstStyle>
          <a:p>
            <a:fld id="{179A9A4E-4C82-4D44-9372-C31BB3818094}" type="slidenum">
              <a:rPr lang="en-US" smtClean="0"/>
              <a:pPr/>
              <a:t>‹#›</a:t>
            </a:fld>
            <a:endParaRPr lang="en-US" dirty="0">
              <a:latin typeface="Times New Roman" panose="02020603050405020304" pitchFamily="18" charset="0"/>
              <a:cs typeface="Times New Roman" panose="02020603050405020304" pitchFamily="18"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6"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066800"/>
            <a:ext cx="37338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4400" y="1066800"/>
            <a:ext cx="37338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p:cNvSpPr>
            <a:spLocks noGrp="1"/>
          </p:cNvSpPr>
          <p:nvPr>
            <p:ph type="sldNum" sz="quarter" idx="10"/>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8"/>
          <p:cNvSpPr>
            <a:spLocks noChangeArrowheads="1"/>
          </p:cNvSpPr>
          <p:nvPr userDrawn="1"/>
        </p:nvSpPr>
        <p:spPr bwMode="auto">
          <a:xfrm>
            <a:off x="0" y="6096000"/>
            <a:ext cx="9144000" cy="762000"/>
          </a:xfrm>
          <a:prstGeom prst="rect">
            <a:avLst/>
          </a:prstGeom>
          <a:solidFill>
            <a:srgbClr val="CE1126"/>
          </a:solidFill>
          <a:ln w="9525">
            <a:noFill/>
            <a:miter lim="800000"/>
            <a:headEnd/>
            <a:tailEnd/>
          </a:ln>
          <a:effectLst/>
        </p:spPr>
        <p:txBody>
          <a:bodyPr wrap="none" anchor="ctr">
            <a:prstTxWarp prst="textNoShape">
              <a:avLst/>
            </a:prstTxWarp>
          </a:bodyPr>
          <a:lstStyle/>
          <a:p>
            <a:endParaRPr lang="en-US"/>
          </a:p>
        </p:txBody>
      </p:sp>
      <p:sp>
        <p:nvSpPr>
          <p:cNvPr id="1026" name="Rectangle 2"/>
          <p:cNvSpPr>
            <a:spLocks noGrp="1" noChangeArrowheads="1"/>
          </p:cNvSpPr>
          <p:nvPr>
            <p:ph type="title"/>
          </p:nvPr>
        </p:nvSpPr>
        <p:spPr bwMode="auto">
          <a:xfrm>
            <a:off x="457200" y="1524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838200" y="1371600"/>
            <a:ext cx="7620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5" name="Text Box 11"/>
          <p:cNvSpPr txBox="1">
            <a:spLocks noChangeArrowheads="1"/>
          </p:cNvSpPr>
          <p:nvPr/>
        </p:nvSpPr>
        <p:spPr bwMode="auto">
          <a:xfrm>
            <a:off x="212725" y="3489325"/>
            <a:ext cx="184150" cy="457200"/>
          </a:xfrm>
          <a:prstGeom prst="rect">
            <a:avLst/>
          </a:prstGeom>
          <a:noFill/>
          <a:ln w="9525">
            <a:noFill/>
            <a:miter lim="800000"/>
            <a:headEnd/>
            <a:tailEnd/>
          </a:ln>
          <a:effectLst/>
        </p:spPr>
        <p:txBody>
          <a:bodyPr wrap="none">
            <a:prstTxWarp prst="textNoShape">
              <a:avLst/>
            </a:prstTxWarp>
            <a:spAutoFit/>
          </a:bodyPr>
          <a:lstStyle/>
          <a:p>
            <a:endParaRPr lang="en-US"/>
          </a:p>
        </p:txBody>
      </p:sp>
      <p:sp>
        <p:nvSpPr>
          <p:cNvPr id="1036" name="Text Box 12"/>
          <p:cNvSpPr txBox="1">
            <a:spLocks noChangeArrowheads="1"/>
          </p:cNvSpPr>
          <p:nvPr userDrawn="1"/>
        </p:nvSpPr>
        <p:spPr bwMode="auto">
          <a:xfrm>
            <a:off x="5877289" y="6324600"/>
            <a:ext cx="2976199" cy="338554"/>
          </a:xfrm>
          <a:prstGeom prst="rect">
            <a:avLst/>
          </a:prstGeom>
          <a:noFill/>
          <a:ln w="9525">
            <a:noFill/>
            <a:miter lim="800000"/>
            <a:headEnd/>
            <a:tailEnd/>
          </a:ln>
          <a:effectLst/>
        </p:spPr>
        <p:txBody>
          <a:bodyPr wrap="none">
            <a:prstTxWarp prst="textNoShape">
              <a:avLst/>
            </a:prstTxWarp>
            <a:spAutoFit/>
          </a:bodyPr>
          <a:lstStyle/>
          <a:p>
            <a:pPr algn="r"/>
            <a:r>
              <a:rPr lang="en-US" sz="1600" dirty="0">
                <a:solidFill>
                  <a:schemeClr val="bg1"/>
                </a:solidFill>
                <a:latin typeface="Univers 65 Bold" charset="0"/>
              </a:rPr>
              <a:t>Department of Computer Science</a:t>
            </a:r>
          </a:p>
        </p:txBody>
      </p:sp>
      <p:sp>
        <p:nvSpPr>
          <p:cNvPr id="9"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pic>
        <p:nvPicPr>
          <p:cNvPr id="12" name="Picture 11" descr="ISU LEFT white.eps"/>
          <p:cNvPicPr>
            <a:picLocks noChangeAspect="1"/>
          </p:cNvPicPr>
          <p:nvPr userDrawn="1"/>
        </p:nvPicPr>
        <p:blipFill>
          <a:blip r:embed="rId15"/>
          <a:srcRect b="38235"/>
          <a:stretch>
            <a:fillRect/>
          </a:stretch>
        </p:blipFill>
        <p:spPr bwMode="auto">
          <a:xfrm>
            <a:off x="533400" y="6365927"/>
            <a:ext cx="3200400" cy="263473"/>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rtl="0" fontAlgn="base">
        <a:spcBef>
          <a:spcPct val="0"/>
        </a:spcBef>
        <a:spcAft>
          <a:spcPct val="0"/>
        </a:spcAft>
        <a:defRPr sz="3500">
          <a:solidFill>
            <a:srgbClr val="CE1126"/>
          </a:solidFill>
          <a:latin typeface="+mj-lt"/>
          <a:ea typeface="+mj-ea"/>
          <a:cs typeface="+mj-cs"/>
        </a:defRPr>
      </a:lvl1pPr>
      <a:lvl2pPr algn="l" rtl="0" fontAlgn="base">
        <a:spcBef>
          <a:spcPct val="0"/>
        </a:spcBef>
        <a:spcAft>
          <a:spcPct val="0"/>
        </a:spcAft>
        <a:defRPr sz="3500">
          <a:solidFill>
            <a:srgbClr val="CE1126"/>
          </a:solidFill>
          <a:latin typeface="Univers 67 CondensedBold" charset="0"/>
        </a:defRPr>
      </a:lvl2pPr>
      <a:lvl3pPr algn="l" rtl="0" fontAlgn="base">
        <a:spcBef>
          <a:spcPct val="0"/>
        </a:spcBef>
        <a:spcAft>
          <a:spcPct val="0"/>
        </a:spcAft>
        <a:defRPr sz="3500">
          <a:solidFill>
            <a:srgbClr val="CE1126"/>
          </a:solidFill>
          <a:latin typeface="Univers 67 CondensedBold" charset="0"/>
        </a:defRPr>
      </a:lvl3pPr>
      <a:lvl4pPr algn="l" rtl="0" fontAlgn="base">
        <a:spcBef>
          <a:spcPct val="0"/>
        </a:spcBef>
        <a:spcAft>
          <a:spcPct val="0"/>
        </a:spcAft>
        <a:defRPr sz="3500">
          <a:solidFill>
            <a:srgbClr val="CE1126"/>
          </a:solidFill>
          <a:latin typeface="Univers 67 CondensedBold" charset="0"/>
        </a:defRPr>
      </a:lvl4pPr>
      <a:lvl5pPr algn="l" rtl="0" fontAlgn="base">
        <a:spcBef>
          <a:spcPct val="0"/>
        </a:spcBef>
        <a:spcAft>
          <a:spcPct val="0"/>
        </a:spcAft>
        <a:defRPr sz="3500">
          <a:solidFill>
            <a:srgbClr val="CE1126"/>
          </a:solidFill>
          <a:latin typeface="Univers 67 CondensedBold" charset="0"/>
        </a:defRPr>
      </a:lvl5pPr>
      <a:lvl6pPr marL="457200" algn="l" rtl="0" fontAlgn="base">
        <a:spcBef>
          <a:spcPct val="0"/>
        </a:spcBef>
        <a:spcAft>
          <a:spcPct val="0"/>
        </a:spcAft>
        <a:defRPr sz="3500">
          <a:solidFill>
            <a:srgbClr val="CE1126"/>
          </a:solidFill>
          <a:latin typeface="Univers 67 CondensedBold" charset="0"/>
        </a:defRPr>
      </a:lvl6pPr>
      <a:lvl7pPr marL="914400" algn="l" rtl="0" fontAlgn="base">
        <a:spcBef>
          <a:spcPct val="0"/>
        </a:spcBef>
        <a:spcAft>
          <a:spcPct val="0"/>
        </a:spcAft>
        <a:defRPr sz="3500">
          <a:solidFill>
            <a:srgbClr val="CE1126"/>
          </a:solidFill>
          <a:latin typeface="Univers 67 CondensedBold" charset="0"/>
        </a:defRPr>
      </a:lvl7pPr>
      <a:lvl8pPr marL="1371600" algn="l" rtl="0" fontAlgn="base">
        <a:spcBef>
          <a:spcPct val="0"/>
        </a:spcBef>
        <a:spcAft>
          <a:spcPct val="0"/>
        </a:spcAft>
        <a:defRPr sz="3500">
          <a:solidFill>
            <a:srgbClr val="CE1126"/>
          </a:solidFill>
          <a:latin typeface="Univers 67 CondensedBold" charset="0"/>
        </a:defRPr>
      </a:lvl8pPr>
      <a:lvl9pPr marL="1828800" algn="l" rtl="0" fontAlgn="base">
        <a:spcBef>
          <a:spcPct val="0"/>
        </a:spcBef>
        <a:spcAft>
          <a:spcPct val="0"/>
        </a:spcAft>
        <a:defRPr sz="3500">
          <a:solidFill>
            <a:srgbClr val="CE1126"/>
          </a:solidFill>
          <a:latin typeface="Univers 67 CondensedBold" charset="0"/>
        </a:defRPr>
      </a:lvl9pPr>
    </p:titleStyle>
    <p:bodyStyle>
      <a:lvl1pPr marL="342900" indent="-342900" algn="l" rtl="0" fontAlgn="base">
        <a:spcBef>
          <a:spcPct val="20000"/>
        </a:spcBef>
        <a:spcAft>
          <a:spcPct val="0"/>
        </a:spcAft>
        <a:buClr>
          <a:srgbClr val="CE1126"/>
        </a:buClr>
        <a:buSzPct val="80000"/>
        <a:buFont typeface="Times" charset="0"/>
        <a:buChar char="•"/>
        <a:defRPr sz="2600">
          <a:solidFill>
            <a:schemeClr val="tx1"/>
          </a:solidFill>
          <a:latin typeface="+mn-lt"/>
          <a:ea typeface="+mn-ea"/>
          <a:cs typeface="+mn-cs"/>
        </a:defRPr>
      </a:lvl1pPr>
      <a:lvl2pPr marL="742950" indent="-285750" algn="l" rtl="0" fontAlgn="base">
        <a:spcBef>
          <a:spcPct val="20000"/>
        </a:spcBef>
        <a:spcAft>
          <a:spcPct val="0"/>
        </a:spcAft>
        <a:buClr>
          <a:srgbClr val="CE1126"/>
        </a:buClr>
        <a:buSzPct val="80000"/>
        <a:buFont typeface="Times" charset="0"/>
        <a:buChar char="•"/>
        <a:defRPr sz="2600">
          <a:solidFill>
            <a:schemeClr val="tx1"/>
          </a:solidFill>
          <a:latin typeface="+mn-lt"/>
          <a:ea typeface="Geneva" charset="-128"/>
        </a:defRPr>
      </a:lvl2pPr>
      <a:lvl3pPr marL="1143000" indent="-228600" algn="l" rtl="0" fontAlgn="base">
        <a:spcBef>
          <a:spcPct val="20000"/>
        </a:spcBef>
        <a:spcAft>
          <a:spcPct val="0"/>
        </a:spcAft>
        <a:buClr>
          <a:srgbClr val="CE1126"/>
        </a:buClr>
        <a:buSzPct val="80000"/>
        <a:buFont typeface="Times" charset="0"/>
        <a:buChar char="•"/>
        <a:defRPr sz="2600">
          <a:solidFill>
            <a:schemeClr val="tx1"/>
          </a:solidFill>
          <a:latin typeface="+mn-lt"/>
          <a:ea typeface="Geneva" charset="-128"/>
        </a:defRPr>
      </a:lvl3pPr>
      <a:lvl4pPr marL="1600200" indent="-228600" algn="l" rtl="0" fontAlgn="base">
        <a:spcBef>
          <a:spcPct val="20000"/>
        </a:spcBef>
        <a:spcAft>
          <a:spcPct val="0"/>
        </a:spcAft>
        <a:buClr>
          <a:srgbClr val="CE1126"/>
        </a:buClr>
        <a:buSzPct val="80000"/>
        <a:buFont typeface="Times" charset="0"/>
        <a:buChar char="•"/>
        <a:defRPr sz="2600">
          <a:solidFill>
            <a:schemeClr val="tx1"/>
          </a:solidFill>
          <a:latin typeface="+mn-lt"/>
          <a:ea typeface="Geneva" charset="-128"/>
        </a:defRPr>
      </a:lvl4pPr>
      <a:lvl5pPr marL="2057400" indent="-228600" algn="l" rtl="0" fontAlgn="base">
        <a:spcBef>
          <a:spcPct val="20000"/>
        </a:spcBef>
        <a:spcAft>
          <a:spcPct val="0"/>
        </a:spcAft>
        <a:buClr>
          <a:srgbClr val="CE1126"/>
        </a:buClr>
        <a:buSzPct val="80000"/>
        <a:buFont typeface="Times" charset="0"/>
        <a:buChar char="•"/>
        <a:defRPr sz="2600">
          <a:solidFill>
            <a:schemeClr val="tx1"/>
          </a:solidFill>
          <a:latin typeface="+mn-lt"/>
          <a:ea typeface="Geneva" charset="-128"/>
        </a:defRPr>
      </a:lvl5pPr>
      <a:lvl6pPr marL="2514600" indent="-228600" algn="l" rtl="0" fontAlgn="base">
        <a:spcBef>
          <a:spcPct val="20000"/>
        </a:spcBef>
        <a:spcAft>
          <a:spcPct val="0"/>
        </a:spcAft>
        <a:buClr>
          <a:srgbClr val="CE1126"/>
        </a:buClr>
        <a:buSzPct val="80000"/>
        <a:buFont typeface="Times" charset="0"/>
        <a:buChar char="•"/>
        <a:defRPr sz="2600">
          <a:solidFill>
            <a:srgbClr val="7A6E67"/>
          </a:solidFill>
          <a:latin typeface="+mn-lt"/>
          <a:ea typeface="Geneva" charset="-128"/>
        </a:defRPr>
      </a:lvl6pPr>
      <a:lvl7pPr marL="2971800" indent="-228600" algn="l" rtl="0" fontAlgn="base">
        <a:spcBef>
          <a:spcPct val="20000"/>
        </a:spcBef>
        <a:spcAft>
          <a:spcPct val="0"/>
        </a:spcAft>
        <a:buClr>
          <a:srgbClr val="CE1126"/>
        </a:buClr>
        <a:buSzPct val="80000"/>
        <a:buFont typeface="Times" charset="0"/>
        <a:buChar char="•"/>
        <a:defRPr sz="2600">
          <a:solidFill>
            <a:srgbClr val="7A6E67"/>
          </a:solidFill>
          <a:latin typeface="+mn-lt"/>
          <a:ea typeface="Geneva" charset="-128"/>
        </a:defRPr>
      </a:lvl7pPr>
      <a:lvl8pPr marL="3429000" indent="-228600" algn="l" rtl="0" fontAlgn="base">
        <a:spcBef>
          <a:spcPct val="20000"/>
        </a:spcBef>
        <a:spcAft>
          <a:spcPct val="0"/>
        </a:spcAft>
        <a:buClr>
          <a:srgbClr val="CE1126"/>
        </a:buClr>
        <a:buSzPct val="80000"/>
        <a:buFont typeface="Times" charset="0"/>
        <a:buChar char="•"/>
        <a:defRPr sz="2600">
          <a:solidFill>
            <a:srgbClr val="7A6E67"/>
          </a:solidFill>
          <a:latin typeface="+mn-lt"/>
          <a:ea typeface="Geneva" charset="-128"/>
        </a:defRPr>
      </a:lvl8pPr>
      <a:lvl9pPr marL="3886200" indent="-228600" algn="l" rtl="0" fontAlgn="base">
        <a:spcBef>
          <a:spcPct val="20000"/>
        </a:spcBef>
        <a:spcAft>
          <a:spcPct val="0"/>
        </a:spcAft>
        <a:buClr>
          <a:srgbClr val="CE1126"/>
        </a:buClr>
        <a:buSzPct val="80000"/>
        <a:buFont typeface="Times" charset="0"/>
        <a:buChar char="•"/>
        <a:defRPr sz="2600">
          <a:solidFill>
            <a:srgbClr val="7A6E67"/>
          </a:solidFill>
          <a:latin typeface="+mn-lt"/>
          <a:ea typeface="Geneva"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Google Shape;65;p17"/>
          <p:cNvPicPr preferRelativeResize="0"/>
          <p:nvPr/>
        </p:nvPicPr>
        <p:blipFill rotWithShape="1">
          <a:blip r:embed="rId3">
            <a:alphaModFix/>
          </a:blip>
          <a:srcRect l="5904" r="5534"/>
          <a:stretch/>
        </p:blipFill>
        <p:spPr>
          <a:xfrm>
            <a:off x="0" y="-25400"/>
            <a:ext cx="9144000" cy="6883400"/>
          </a:xfrm>
          <a:prstGeom prst="rect">
            <a:avLst/>
          </a:prstGeom>
          <a:noFill/>
          <a:ln>
            <a:noFill/>
          </a:ln>
        </p:spPr>
      </p:pic>
      <p:sp>
        <p:nvSpPr>
          <p:cNvPr id="66" name="Google Shape;66;p17"/>
          <p:cNvSpPr/>
          <p:nvPr/>
        </p:nvSpPr>
        <p:spPr>
          <a:xfrm>
            <a:off x="0" y="-25400"/>
            <a:ext cx="9144000" cy="6883400"/>
          </a:xfrm>
          <a:prstGeom prst="rect">
            <a:avLst/>
          </a:prstGeom>
          <a:solidFill>
            <a:srgbClr val="C8102E">
              <a:alpha val="89803"/>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Times"/>
              <a:buNone/>
            </a:pPr>
            <a:endParaRPr sz="2400" b="0" i="0" u="none" strike="noStrike" cap="none">
              <a:solidFill>
                <a:srgbClr val="C8102E"/>
              </a:solidFill>
              <a:latin typeface="Times"/>
              <a:ea typeface="Times"/>
              <a:cs typeface="Times"/>
              <a:sym typeface="Times"/>
            </a:endParaRPr>
          </a:p>
        </p:txBody>
      </p:sp>
      <p:sp>
        <p:nvSpPr>
          <p:cNvPr id="67" name="Google Shape;67;p17"/>
          <p:cNvSpPr txBox="1"/>
          <p:nvPr/>
        </p:nvSpPr>
        <p:spPr>
          <a:xfrm>
            <a:off x="914400" y="3450298"/>
            <a:ext cx="6781800" cy="361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750" b="1" dirty="0">
                <a:solidFill>
                  <a:schemeClr val="lt1"/>
                </a:solidFill>
                <a:latin typeface="Open Sans"/>
                <a:ea typeface="Open Sans"/>
                <a:cs typeface="Open Sans"/>
                <a:sym typeface="Open Sans"/>
              </a:rPr>
              <a:t>Department of Computer Science</a:t>
            </a:r>
          </a:p>
        </p:txBody>
      </p:sp>
      <p:cxnSp>
        <p:nvCxnSpPr>
          <p:cNvPr id="68" name="Google Shape;68;p17"/>
          <p:cNvCxnSpPr/>
          <p:nvPr/>
        </p:nvCxnSpPr>
        <p:spPr>
          <a:xfrm>
            <a:off x="0" y="4495800"/>
            <a:ext cx="9144000" cy="0"/>
          </a:xfrm>
          <a:prstGeom prst="straightConnector1">
            <a:avLst/>
          </a:prstGeom>
          <a:solidFill>
            <a:schemeClr val="accent1"/>
          </a:solidFill>
          <a:ln w="9525" cap="flat" cmpd="sng">
            <a:solidFill>
              <a:srgbClr val="F1BE48">
                <a:alpha val="80000"/>
              </a:srgbClr>
            </a:solidFill>
            <a:prstDash val="solid"/>
            <a:round/>
            <a:headEnd type="none" w="sm" len="sm"/>
            <a:tailEnd type="none" w="sm" len="sm"/>
          </a:ln>
        </p:spPr>
      </p:cxnSp>
      <p:cxnSp>
        <p:nvCxnSpPr>
          <p:cNvPr id="69" name="Google Shape;69;p17"/>
          <p:cNvCxnSpPr/>
          <p:nvPr/>
        </p:nvCxnSpPr>
        <p:spPr>
          <a:xfrm>
            <a:off x="0" y="2209800"/>
            <a:ext cx="9144000" cy="0"/>
          </a:xfrm>
          <a:prstGeom prst="straightConnector1">
            <a:avLst/>
          </a:prstGeom>
          <a:solidFill>
            <a:schemeClr val="accent1"/>
          </a:solidFill>
          <a:ln w="9525" cap="flat" cmpd="sng">
            <a:solidFill>
              <a:srgbClr val="F1BE48">
                <a:alpha val="80000"/>
              </a:srgbClr>
            </a:solidFill>
            <a:prstDash val="solid"/>
            <a:round/>
            <a:headEnd type="none" w="sm" len="sm"/>
            <a:tailEnd type="none" w="sm" len="sm"/>
          </a:ln>
        </p:spPr>
      </p:cxnSp>
      <p:pic>
        <p:nvPicPr>
          <p:cNvPr id="71" name="Google Shape;71;p17"/>
          <p:cNvPicPr preferRelativeResize="0"/>
          <p:nvPr/>
        </p:nvPicPr>
        <p:blipFill>
          <a:blip r:embed="rId4">
            <a:alphaModFix/>
          </a:blip>
          <a:stretch>
            <a:fillRect/>
          </a:stretch>
        </p:blipFill>
        <p:spPr>
          <a:xfrm>
            <a:off x="935005" y="2916961"/>
            <a:ext cx="5261347" cy="483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dirty="0"/>
              <a:t>Experimental setups: Training </a:t>
            </a:r>
          </a:p>
        </p:txBody>
      </p:sp>
      <p:sp>
        <p:nvSpPr>
          <p:cNvPr id="3" name="Content Placeholder 2">
            <a:extLst>
              <a:ext uri="{FF2B5EF4-FFF2-40B4-BE49-F238E27FC236}">
                <a16:creationId xmlns:a16="http://schemas.microsoft.com/office/drawing/2014/main" id="{8D1A00D5-F601-774F-9792-5AA772B5DEBC}"/>
              </a:ext>
            </a:extLst>
          </p:cNvPr>
          <p:cNvSpPr>
            <a:spLocks noGrp="1"/>
          </p:cNvSpPr>
          <p:nvPr>
            <p:ph idx="1"/>
          </p:nvPr>
        </p:nvSpPr>
        <p:spPr>
          <a:xfrm>
            <a:off x="838200" y="1371600"/>
            <a:ext cx="7620000" cy="4343400"/>
          </a:xfrm>
        </p:spPr>
        <p:txBody>
          <a:bodyPr>
            <a:normAutofit fontScale="92500" lnSpcReduction="20000"/>
          </a:bodyPr>
          <a:lstStyle/>
          <a:p>
            <a:r>
              <a:rPr lang="en-US" dirty="0">
                <a:latin typeface="Angsana New" panose="02020603050405020304" pitchFamily="18" charset="-34"/>
                <a:cs typeface="Angsana New" panose="02020603050405020304" pitchFamily="18" charset="-34"/>
              </a:rPr>
              <a:t>We conducted our training on Google </a:t>
            </a:r>
            <a:r>
              <a:rPr lang="en-US" dirty="0" err="1">
                <a:latin typeface="Angsana New" panose="02020603050405020304" pitchFamily="18" charset="-34"/>
                <a:cs typeface="Angsana New" panose="02020603050405020304" pitchFamily="18" charset="-34"/>
              </a:rPr>
              <a:t>Colab</a:t>
            </a:r>
            <a:r>
              <a:rPr lang="en-US" dirty="0">
                <a:latin typeface="Angsana New" panose="02020603050405020304" pitchFamily="18" charset="-34"/>
                <a:cs typeface="Angsana New" panose="02020603050405020304" pitchFamily="18" charset="-34"/>
              </a:rPr>
              <a:t>, a cloud-based platform that offers an interactive environment for machine learning and data analysis. </a:t>
            </a:r>
          </a:p>
          <a:p>
            <a:r>
              <a:rPr lang="en-US" dirty="0">
                <a:latin typeface="Angsana New" panose="02020603050405020304" pitchFamily="18" charset="-34"/>
                <a:cs typeface="Angsana New" panose="02020603050405020304" pitchFamily="18" charset="-34"/>
              </a:rPr>
              <a:t>Google V-100 GPU – High-RAM</a:t>
            </a:r>
          </a:p>
          <a:p>
            <a:r>
              <a:rPr lang="en-US" dirty="0">
                <a:latin typeface="Angsana New" panose="02020603050405020304" pitchFamily="18" charset="-34"/>
                <a:cs typeface="Angsana New" panose="02020603050405020304" pitchFamily="18" charset="-34"/>
              </a:rPr>
              <a:t>The model we used yolov8s.pt</a:t>
            </a:r>
          </a:p>
          <a:p>
            <a:r>
              <a:rPr lang="en-US" dirty="0">
                <a:latin typeface="Angsana New" panose="02020603050405020304" pitchFamily="18" charset="-34"/>
                <a:cs typeface="Angsana New" panose="02020603050405020304" pitchFamily="18" charset="-34"/>
              </a:rPr>
              <a:t>epochs: 100 </a:t>
            </a:r>
          </a:p>
          <a:p>
            <a:r>
              <a:rPr lang="en-US" dirty="0" err="1">
                <a:latin typeface="Angsana New" panose="02020603050405020304" pitchFamily="18" charset="-34"/>
                <a:cs typeface="Angsana New" panose="02020603050405020304" pitchFamily="18" charset="-34"/>
              </a:rPr>
              <a:t>imgsz</a:t>
            </a:r>
            <a:r>
              <a:rPr lang="en-US" dirty="0">
                <a:latin typeface="Angsana New" panose="02020603050405020304" pitchFamily="18" charset="-34"/>
                <a:cs typeface="Angsana New" panose="02020603050405020304" pitchFamily="18" charset="-34"/>
              </a:rPr>
              <a:t>: 600 </a:t>
            </a:r>
          </a:p>
          <a:p>
            <a:r>
              <a:rPr lang="en-US" dirty="0">
                <a:latin typeface="Angsana New" panose="02020603050405020304" pitchFamily="18" charset="-34"/>
                <a:cs typeface="Angsana New" panose="02020603050405020304" pitchFamily="18" charset="-34"/>
              </a:rPr>
              <a:t>batch: 16 </a:t>
            </a:r>
          </a:p>
          <a:p>
            <a:r>
              <a:rPr lang="en-US" dirty="0">
                <a:latin typeface="Angsana New" panose="02020603050405020304" pitchFamily="18" charset="-34"/>
                <a:cs typeface="Angsana New" panose="02020603050405020304" pitchFamily="18" charset="-34"/>
              </a:rPr>
              <a:t>Learning Rate:  lr0   0.01  / </a:t>
            </a:r>
          </a:p>
          <a:p>
            <a:r>
              <a:rPr lang="en-US" dirty="0">
                <a:latin typeface="Angsana New" panose="02020603050405020304" pitchFamily="18" charset="-34"/>
                <a:cs typeface="Angsana New" panose="02020603050405020304" pitchFamily="18" charset="-34"/>
              </a:rPr>
              <a:t>168 layers</a:t>
            </a:r>
          </a:p>
          <a:p>
            <a:r>
              <a:rPr lang="en-US" dirty="0">
                <a:latin typeface="Angsana New" panose="02020603050405020304" pitchFamily="18" charset="-34"/>
                <a:cs typeface="Angsana New" panose="02020603050405020304" pitchFamily="18" charset="-34"/>
              </a:rPr>
              <a:t>11126358 parameters / 11+ million </a:t>
            </a:r>
          </a:p>
          <a:p>
            <a:r>
              <a:rPr lang="en-US" dirty="0">
                <a:latin typeface="Angsana New" panose="02020603050405020304" pitchFamily="18" charset="-34"/>
                <a:cs typeface="Angsana New" panose="02020603050405020304" pitchFamily="18" charset="-34"/>
              </a:rPr>
              <a:t>All classes  mAP50 : 0.891</a:t>
            </a:r>
            <a:endParaRPr lang="en-US" dirty="0"/>
          </a:p>
        </p:txBody>
      </p:sp>
      <p:sp>
        <p:nvSpPr>
          <p:cNvPr id="26" name="Slide Number Placeholder 4">
            <a:extLst>
              <a:ext uri="{FF2B5EF4-FFF2-40B4-BE49-F238E27FC236}">
                <a16:creationId xmlns:a16="http://schemas.microsoft.com/office/drawing/2014/main" id="{6742B5AF-63C6-FC40-B645-0D9C2CB4F6F3}"/>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10</a:t>
            </a:fld>
            <a:endParaRPr lang="en-US"/>
          </a:p>
        </p:txBody>
      </p:sp>
    </p:spTree>
    <p:extLst>
      <p:ext uri="{BB962C8B-B14F-4D97-AF65-F5344CB8AC3E}">
        <p14:creationId xmlns:p14="http://schemas.microsoft.com/office/powerpoint/2010/main" val="39964187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dirty="0"/>
              <a:t>Experimental setups: Training </a:t>
            </a:r>
          </a:p>
        </p:txBody>
      </p:sp>
      <p:sp>
        <p:nvSpPr>
          <p:cNvPr id="26" name="Slide Number Placeholder 4">
            <a:extLst>
              <a:ext uri="{FF2B5EF4-FFF2-40B4-BE49-F238E27FC236}">
                <a16:creationId xmlns:a16="http://schemas.microsoft.com/office/drawing/2014/main" id="{6742B5AF-63C6-FC40-B645-0D9C2CB4F6F3}"/>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11</a:t>
            </a:fld>
            <a:endParaRPr lang="en-US"/>
          </a:p>
        </p:txBody>
      </p:sp>
      <p:pic>
        <p:nvPicPr>
          <p:cNvPr id="7" name="Content Placeholder 6" descr="A screenshot of a graph&#10;&#10;Description automatically generated">
            <a:extLst>
              <a:ext uri="{FF2B5EF4-FFF2-40B4-BE49-F238E27FC236}">
                <a16:creationId xmlns:a16="http://schemas.microsoft.com/office/drawing/2014/main" id="{CAD4AD83-D18B-AC43-31B9-0F01F48C53A6}"/>
              </a:ext>
            </a:extLst>
          </p:cNvPr>
          <p:cNvPicPr>
            <a:picLocks noGrp="1" noChangeAspect="1"/>
          </p:cNvPicPr>
          <p:nvPr>
            <p:ph idx="1"/>
          </p:nvPr>
        </p:nvPicPr>
        <p:blipFill>
          <a:blip r:embed="rId2"/>
          <a:stretch>
            <a:fillRect/>
          </a:stretch>
        </p:blipFill>
        <p:spPr>
          <a:xfrm>
            <a:off x="1447800" y="1143000"/>
            <a:ext cx="6400800" cy="4800600"/>
          </a:xfrm>
        </p:spPr>
      </p:pic>
    </p:spTree>
    <p:extLst>
      <p:ext uri="{BB962C8B-B14F-4D97-AF65-F5344CB8AC3E}">
        <p14:creationId xmlns:p14="http://schemas.microsoft.com/office/powerpoint/2010/main" val="12536208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dirty="0"/>
              <a:t>Experimental setups: Training </a:t>
            </a:r>
          </a:p>
        </p:txBody>
      </p:sp>
      <p:pic>
        <p:nvPicPr>
          <p:cNvPr id="6" name="Content Placeholder 5" descr="A graph of a loss&#10;&#10;Description automatically generated with medium confidence">
            <a:extLst>
              <a:ext uri="{FF2B5EF4-FFF2-40B4-BE49-F238E27FC236}">
                <a16:creationId xmlns:a16="http://schemas.microsoft.com/office/drawing/2014/main" id="{CE50AFD0-C227-119C-6B87-A6E34F64D123}"/>
              </a:ext>
            </a:extLst>
          </p:cNvPr>
          <p:cNvPicPr>
            <a:picLocks noGrp="1" noChangeAspect="1"/>
          </p:cNvPicPr>
          <p:nvPr>
            <p:ph idx="1"/>
          </p:nvPr>
        </p:nvPicPr>
        <p:blipFill>
          <a:blip r:embed="rId2"/>
          <a:stretch>
            <a:fillRect/>
          </a:stretch>
        </p:blipFill>
        <p:spPr>
          <a:xfrm>
            <a:off x="228600" y="1333500"/>
            <a:ext cx="8763000" cy="4381500"/>
          </a:xfrm>
        </p:spPr>
      </p:pic>
    </p:spTree>
    <p:extLst>
      <p:ext uri="{BB962C8B-B14F-4D97-AF65-F5344CB8AC3E}">
        <p14:creationId xmlns:p14="http://schemas.microsoft.com/office/powerpoint/2010/main" val="2621921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dirty="0"/>
              <a:t>Experimental setups: Validation </a:t>
            </a:r>
          </a:p>
        </p:txBody>
      </p:sp>
      <p:pic>
        <p:nvPicPr>
          <p:cNvPr id="6" name="Content Placeholder 5" descr="A collage of images of parking lot&#10;&#10;Description automatically generated">
            <a:extLst>
              <a:ext uri="{FF2B5EF4-FFF2-40B4-BE49-F238E27FC236}">
                <a16:creationId xmlns:a16="http://schemas.microsoft.com/office/drawing/2014/main" id="{FA28044F-4BE5-97CD-ADEC-72D5151245FF}"/>
              </a:ext>
            </a:extLst>
          </p:cNvPr>
          <p:cNvPicPr>
            <a:picLocks noGrp="1" noChangeAspect="1"/>
          </p:cNvPicPr>
          <p:nvPr>
            <p:ph idx="1"/>
          </p:nvPr>
        </p:nvPicPr>
        <p:blipFill>
          <a:blip r:embed="rId2"/>
          <a:stretch>
            <a:fillRect/>
          </a:stretch>
        </p:blipFill>
        <p:spPr>
          <a:xfrm>
            <a:off x="2476500" y="1371600"/>
            <a:ext cx="4343400" cy="4343400"/>
          </a:xfrm>
        </p:spPr>
      </p:pic>
    </p:spTree>
    <p:extLst>
      <p:ext uri="{BB962C8B-B14F-4D97-AF65-F5344CB8AC3E}">
        <p14:creationId xmlns:p14="http://schemas.microsoft.com/office/powerpoint/2010/main" val="12184942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sz="3200" dirty="0"/>
              <a:t>Experimental setups: Testing </a:t>
            </a:r>
          </a:p>
        </p:txBody>
      </p:sp>
      <p:pic>
        <p:nvPicPr>
          <p:cNvPr id="4" name="Picture 3" descr="A pie chart with a couple of blue and orange circles&#10;&#10;Description automatically generated">
            <a:extLst>
              <a:ext uri="{FF2B5EF4-FFF2-40B4-BE49-F238E27FC236}">
                <a16:creationId xmlns:a16="http://schemas.microsoft.com/office/drawing/2014/main" id="{CF744F52-3253-733A-B29B-4BB85FF83B14}"/>
              </a:ext>
            </a:extLst>
          </p:cNvPr>
          <p:cNvPicPr>
            <a:picLocks noChangeAspect="1"/>
          </p:cNvPicPr>
          <p:nvPr/>
        </p:nvPicPr>
        <p:blipFill rotWithShape="1">
          <a:blip r:embed="rId2"/>
          <a:srcRect l="3741"/>
          <a:stretch/>
        </p:blipFill>
        <p:spPr>
          <a:xfrm>
            <a:off x="5562600" y="2905591"/>
            <a:ext cx="3006516" cy="2809409"/>
          </a:xfrm>
          <a:prstGeom prst="rect">
            <a:avLst/>
          </a:prstGeom>
        </p:spPr>
      </p:pic>
      <p:pic>
        <p:nvPicPr>
          <p:cNvPr id="6" name="Picture 5" descr="A graph showing a bar chart&#10;&#10;Description automatically generated">
            <a:extLst>
              <a:ext uri="{FF2B5EF4-FFF2-40B4-BE49-F238E27FC236}">
                <a16:creationId xmlns:a16="http://schemas.microsoft.com/office/drawing/2014/main" id="{95A7A258-BA00-9F59-5238-4F0C983B513F}"/>
              </a:ext>
            </a:extLst>
          </p:cNvPr>
          <p:cNvPicPr>
            <a:picLocks noChangeAspect="1"/>
          </p:cNvPicPr>
          <p:nvPr/>
        </p:nvPicPr>
        <p:blipFill rotWithShape="1">
          <a:blip r:embed="rId3"/>
          <a:srcRect r="3678"/>
          <a:stretch/>
        </p:blipFill>
        <p:spPr>
          <a:xfrm>
            <a:off x="5562600" y="609600"/>
            <a:ext cx="3006516" cy="2144428"/>
          </a:xfrm>
          <a:prstGeom prst="rect">
            <a:avLst/>
          </a:prstGeom>
        </p:spPr>
      </p:pic>
      <p:pic>
        <p:nvPicPr>
          <p:cNvPr id="9" name="Picture 8" descr="A screenshot of a car parking lot&#10;&#10;Description automatically generated">
            <a:extLst>
              <a:ext uri="{FF2B5EF4-FFF2-40B4-BE49-F238E27FC236}">
                <a16:creationId xmlns:a16="http://schemas.microsoft.com/office/drawing/2014/main" id="{317CAD5D-B8B9-FB18-B716-7D63EAB14A10}"/>
              </a:ext>
            </a:extLst>
          </p:cNvPr>
          <p:cNvPicPr>
            <a:picLocks noChangeAspect="1"/>
          </p:cNvPicPr>
          <p:nvPr/>
        </p:nvPicPr>
        <p:blipFill rotWithShape="1">
          <a:blip r:embed="rId4"/>
          <a:srcRect l="9219" r="12416"/>
          <a:stretch/>
        </p:blipFill>
        <p:spPr>
          <a:xfrm>
            <a:off x="762000" y="1188359"/>
            <a:ext cx="2590800" cy="4481282"/>
          </a:xfrm>
          <a:prstGeom prst="rect">
            <a:avLst/>
          </a:prstGeom>
        </p:spPr>
      </p:pic>
    </p:spTree>
    <p:extLst>
      <p:ext uri="{BB962C8B-B14F-4D97-AF65-F5344CB8AC3E}">
        <p14:creationId xmlns:p14="http://schemas.microsoft.com/office/powerpoint/2010/main" val="3425649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sz="3200" dirty="0"/>
              <a:t>Experimental setups: Testing </a:t>
            </a:r>
          </a:p>
        </p:txBody>
      </p:sp>
      <p:pic>
        <p:nvPicPr>
          <p:cNvPr id="5" name="Picture 4" descr="A pie chart with a pie chart and text with Crust in the background&#10;&#10;Description automatically generated">
            <a:extLst>
              <a:ext uri="{FF2B5EF4-FFF2-40B4-BE49-F238E27FC236}">
                <a16:creationId xmlns:a16="http://schemas.microsoft.com/office/drawing/2014/main" id="{AE723B6E-ED8E-BBA0-9C9C-2165E7D2C560}"/>
              </a:ext>
            </a:extLst>
          </p:cNvPr>
          <p:cNvPicPr>
            <a:picLocks noChangeAspect="1"/>
          </p:cNvPicPr>
          <p:nvPr/>
        </p:nvPicPr>
        <p:blipFill>
          <a:blip r:embed="rId2"/>
          <a:stretch>
            <a:fillRect/>
          </a:stretch>
        </p:blipFill>
        <p:spPr>
          <a:xfrm>
            <a:off x="5670485" y="2743200"/>
            <a:ext cx="2920359" cy="3065410"/>
          </a:xfrm>
          <a:prstGeom prst="rect">
            <a:avLst/>
          </a:prstGeom>
        </p:spPr>
      </p:pic>
      <p:pic>
        <p:nvPicPr>
          <p:cNvPr id="8" name="Picture 7" descr="A graph showing a bar chart&#10;&#10;Description automatically generated">
            <a:extLst>
              <a:ext uri="{FF2B5EF4-FFF2-40B4-BE49-F238E27FC236}">
                <a16:creationId xmlns:a16="http://schemas.microsoft.com/office/drawing/2014/main" id="{5C58728A-CFFD-9F51-0AD3-E3666A98E71B}"/>
              </a:ext>
            </a:extLst>
          </p:cNvPr>
          <p:cNvPicPr>
            <a:picLocks noChangeAspect="1"/>
          </p:cNvPicPr>
          <p:nvPr/>
        </p:nvPicPr>
        <p:blipFill>
          <a:blip r:embed="rId3"/>
          <a:stretch>
            <a:fillRect/>
          </a:stretch>
        </p:blipFill>
        <p:spPr>
          <a:xfrm>
            <a:off x="5670485" y="533400"/>
            <a:ext cx="2942615" cy="2117583"/>
          </a:xfrm>
          <a:prstGeom prst="rect">
            <a:avLst/>
          </a:prstGeom>
        </p:spPr>
      </p:pic>
      <p:pic>
        <p:nvPicPr>
          <p:cNvPr id="11" name="Picture 10" descr="Aerial view of cars parked in a parking lot&#10;&#10;Description automatically generated">
            <a:extLst>
              <a:ext uri="{FF2B5EF4-FFF2-40B4-BE49-F238E27FC236}">
                <a16:creationId xmlns:a16="http://schemas.microsoft.com/office/drawing/2014/main" id="{35E57FC4-917D-2D41-FBB2-C4CB19DC0D10}"/>
              </a:ext>
            </a:extLst>
          </p:cNvPr>
          <p:cNvPicPr>
            <a:picLocks noChangeAspect="1"/>
          </p:cNvPicPr>
          <p:nvPr/>
        </p:nvPicPr>
        <p:blipFill rotWithShape="1">
          <a:blip r:embed="rId4"/>
          <a:srcRect l="1260" r="3023"/>
          <a:stretch/>
        </p:blipFill>
        <p:spPr>
          <a:xfrm>
            <a:off x="152400" y="1767910"/>
            <a:ext cx="5257800" cy="2316621"/>
          </a:xfrm>
          <a:prstGeom prst="rect">
            <a:avLst/>
          </a:prstGeom>
        </p:spPr>
      </p:pic>
    </p:spTree>
    <p:extLst>
      <p:ext uri="{BB962C8B-B14F-4D97-AF65-F5344CB8AC3E}">
        <p14:creationId xmlns:p14="http://schemas.microsoft.com/office/powerpoint/2010/main" val="153734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57200" y="152400"/>
            <a:ext cx="7772400" cy="1143000"/>
          </a:xfrm>
          <a:noFill/>
          <a:ln>
            <a:noFill/>
          </a:ln>
        </p:spPr>
        <p:txBody>
          <a:bodyPr>
            <a:normAutofit/>
          </a:bodyPr>
          <a:lstStyle/>
          <a:p>
            <a:r>
              <a:rPr lang="en-US" dirty="0"/>
              <a:t>Future Wo</a:t>
            </a:r>
            <a:r>
              <a:rPr lang="en-US" altLang="zh-CN" dirty="0"/>
              <a:t>rk</a:t>
            </a:r>
            <a:endParaRPr lang="en-US" dirty="0"/>
          </a:p>
        </p:txBody>
      </p:sp>
      <p:sp>
        <p:nvSpPr>
          <p:cNvPr id="4" name="Content Placeholder 3">
            <a:extLst>
              <a:ext uri="{FF2B5EF4-FFF2-40B4-BE49-F238E27FC236}">
                <a16:creationId xmlns:a16="http://schemas.microsoft.com/office/drawing/2014/main" id="{24229DB1-ED34-0242-839E-1AC9225909BE}"/>
              </a:ext>
            </a:extLst>
          </p:cNvPr>
          <p:cNvSpPr>
            <a:spLocks noGrp="1"/>
          </p:cNvSpPr>
          <p:nvPr>
            <p:ph idx="1"/>
          </p:nvPr>
        </p:nvSpPr>
        <p:spPr/>
        <p:txBody>
          <a:bodyPr/>
          <a:lstStyle/>
          <a:p>
            <a:pPr marL="0" indent="0">
              <a:buNone/>
            </a:pPr>
            <a:endParaRPr lang="en-US" dirty="0"/>
          </a:p>
          <a:p>
            <a:r>
              <a:rPr lang="en-US" dirty="0">
                <a:latin typeface="Angsana New" panose="02020603050405020304" pitchFamily="18" charset="-34"/>
                <a:cs typeface="Angsana New" panose="02020603050405020304" pitchFamily="18" charset="-34"/>
              </a:rPr>
              <a:t>Testing in Real Environments: Our future plan includes moving beyond the testing phase with artificial data to conducting real-world tests in parking areas within Ames. This testing will allow us to assess the model’s performance under actual conditions and fine-tune it for real-world applications. </a:t>
            </a:r>
          </a:p>
          <a:p>
            <a:r>
              <a:rPr lang="en-US" dirty="0">
                <a:latin typeface="Angsana New" panose="02020603050405020304" pitchFamily="18" charset="-34"/>
                <a:cs typeface="Angsana New" panose="02020603050405020304" pitchFamily="18" charset="-34"/>
              </a:rPr>
              <a:t>Diversifying the types of parking spaces, This includes the identification of non-standard parking zones, such as areas not designated for parking, and specially reserved spaces like disabled parking areas.</a:t>
            </a:r>
            <a:endParaRPr lang="en-US" dirty="0"/>
          </a:p>
        </p:txBody>
      </p:sp>
      <p:sp>
        <p:nvSpPr>
          <p:cNvPr id="6" name="Slide Number Placeholder 5"/>
          <p:cNvSpPr>
            <a:spLocks noGrp="1"/>
          </p:cNvSpPr>
          <p:nvPr>
            <p:ph type="sldNum" sz="quarter" idx="4"/>
          </p:nvPr>
        </p:nvSpPr>
        <p:spPr>
          <a:xfrm>
            <a:off x="6553200" y="5715000"/>
            <a:ext cx="2133600" cy="365125"/>
          </a:xfrm>
          <a:noFill/>
          <a:ln>
            <a:noFill/>
          </a:ln>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16</a:t>
            </a:fld>
            <a:endParaRPr lang="en-US"/>
          </a:p>
        </p:txBody>
      </p:sp>
    </p:spTree>
    <p:extLst>
      <p:ext uri="{BB962C8B-B14F-4D97-AF65-F5344CB8AC3E}">
        <p14:creationId xmlns:p14="http://schemas.microsoft.com/office/powerpoint/2010/main" val="26695368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57200" y="152400"/>
            <a:ext cx="7772400" cy="1143000"/>
          </a:xfrm>
          <a:noFill/>
          <a:ln>
            <a:noFill/>
          </a:ln>
        </p:spPr>
        <p:txBody>
          <a:bodyPr>
            <a:normAutofit/>
          </a:bodyPr>
          <a:lstStyle/>
          <a:p>
            <a:r>
              <a:rPr lang="en-US" dirty="0"/>
              <a:t>Conclusion</a:t>
            </a:r>
          </a:p>
        </p:txBody>
      </p:sp>
      <p:sp>
        <p:nvSpPr>
          <p:cNvPr id="4" name="Content Placeholder 3">
            <a:extLst>
              <a:ext uri="{FF2B5EF4-FFF2-40B4-BE49-F238E27FC236}">
                <a16:creationId xmlns:a16="http://schemas.microsoft.com/office/drawing/2014/main" id="{24229DB1-ED34-0242-839E-1AC9225909BE}"/>
              </a:ext>
            </a:extLst>
          </p:cNvPr>
          <p:cNvSpPr>
            <a:spLocks noGrp="1"/>
          </p:cNvSpPr>
          <p:nvPr>
            <p:ph idx="1"/>
          </p:nvPr>
        </p:nvSpPr>
        <p:spPr/>
        <p:txBody>
          <a:bodyPr/>
          <a:lstStyle/>
          <a:p>
            <a:pPr marL="0" indent="0">
              <a:buNone/>
            </a:pPr>
            <a:r>
              <a:rPr lang="en-US" dirty="0">
                <a:latin typeface="Angsana New" panose="02020603050405020304" pitchFamily="18" charset="-34"/>
                <a:cs typeface="Angsana New" panose="02020603050405020304" pitchFamily="18" charset="-34"/>
              </a:rPr>
              <a:t>In conclusion, our project utilized the Yolo V8 algorithm and a custom parking dataset to develop a model that identifies parked and empty spaces in real-time with about 90% accuracy. Trained on Google </a:t>
            </a:r>
            <a:r>
              <a:rPr lang="en-US" dirty="0" err="1">
                <a:latin typeface="Angsana New" panose="02020603050405020304" pitchFamily="18" charset="-34"/>
                <a:cs typeface="Angsana New" panose="02020603050405020304" pitchFamily="18" charset="-34"/>
              </a:rPr>
              <a:t>Colab</a:t>
            </a:r>
            <a:r>
              <a:rPr lang="en-US" dirty="0">
                <a:latin typeface="Angsana New" panose="02020603050405020304" pitchFamily="18" charset="-34"/>
                <a:cs typeface="Angsana New" panose="02020603050405020304" pitchFamily="18" charset="-34"/>
              </a:rPr>
              <a:t> for 100 epochs, it processes visual inputs like images and videos, marking spaces with bounding boxes. Future improvements include using higher quality images from drones for better accuracy and expanding the model's recognition capabilities to include non-standard parking areas and disabled parking spaces. This project not only demonstrates our current achievements but also opens avenues for further advancements in automated parking solutions.</a:t>
            </a:r>
          </a:p>
        </p:txBody>
      </p:sp>
      <p:sp>
        <p:nvSpPr>
          <p:cNvPr id="6" name="Slide Number Placeholder 5"/>
          <p:cNvSpPr>
            <a:spLocks noGrp="1"/>
          </p:cNvSpPr>
          <p:nvPr>
            <p:ph type="sldNum" sz="quarter" idx="4"/>
          </p:nvPr>
        </p:nvSpPr>
        <p:spPr>
          <a:xfrm>
            <a:off x="6553200" y="5715000"/>
            <a:ext cx="2133600" cy="365125"/>
          </a:xfrm>
          <a:noFill/>
          <a:ln>
            <a:noFill/>
          </a:ln>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17</a:t>
            </a:fld>
            <a:endParaRPr lang="en-US"/>
          </a:p>
        </p:txBody>
      </p:sp>
    </p:spTree>
    <p:extLst>
      <p:ext uri="{BB962C8B-B14F-4D97-AF65-F5344CB8AC3E}">
        <p14:creationId xmlns:p14="http://schemas.microsoft.com/office/powerpoint/2010/main" val="1830985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pic>
        <p:nvPicPr>
          <p:cNvPr id="76" name="Google Shape;76;p18"/>
          <p:cNvPicPr preferRelativeResize="0"/>
          <p:nvPr/>
        </p:nvPicPr>
        <p:blipFill rotWithShape="1">
          <a:blip r:embed="rId3">
            <a:alphaModFix/>
          </a:blip>
          <a:srcRect l="5904" r="5534"/>
          <a:stretch/>
        </p:blipFill>
        <p:spPr>
          <a:xfrm>
            <a:off x="0" y="-25400"/>
            <a:ext cx="9144000" cy="6883400"/>
          </a:xfrm>
          <a:prstGeom prst="rect">
            <a:avLst/>
          </a:prstGeom>
          <a:noFill/>
          <a:ln>
            <a:noFill/>
          </a:ln>
        </p:spPr>
      </p:pic>
      <p:sp>
        <p:nvSpPr>
          <p:cNvPr id="77" name="Google Shape;77;p18"/>
          <p:cNvSpPr/>
          <p:nvPr/>
        </p:nvSpPr>
        <p:spPr>
          <a:xfrm>
            <a:off x="-76200" y="-25400"/>
            <a:ext cx="9220200" cy="6908800"/>
          </a:xfrm>
          <a:prstGeom prst="rect">
            <a:avLst/>
          </a:prstGeom>
          <a:solidFill>
            <a:srgbClr val="C8102E">
              <a:alpha val="89803"/>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Times"/>
              <a:buNone/>
            </a:pPr>
            <a:endParaRPr sz="2400" b="0" i="0" u="none" strike="noStrike" cap="none">
              <a:solidFill>
                <a:srgbClr val="C8102E"/>
              </a:solidFill>
              <a:latin typeface="Times"/>
              <a:ea typeface="Times"/>
              <a:cs typeface="Times"/>
              <a:sym typeface="Times"/>
            </a:endParaRPr>
          </a:p>
        </p:txBody>
      </p:sp>
      <p:sp>
        <p:nvSpPr>
          <p:cNvPr id="78" name="Google Shape;78;p18"/>
          <p:cNvSpPr txBox="1"/>
          <p:nvPr/>
        </p:nvSpPr>
        <p:spPr>
          <a:xfrm>
            <a:off x="934453" y="3646214"/>
            <a:ext cx="7162800" cy="338554"/>
          </a:xfrm>
          <a:prstGeom prst="rect">
            <a:avLst/>
          </a:prstGeom>
          <a:noFill/>
          <a:ln>
            <a:noFill/>
          </a:ln>
        </p:spPr>
        <p:txBody>
          <a:bodyPr spcFirstLastPara="1" wrap="square" lIns="91425" tIns="45700" rIns="91425" bIns="45700" anchor="t" anchorCtr="0">
            <a:noAutofit/>
          </a:bodyPr>
          <a:lstStyle/>
          <a:p>
            <a:pPr lvl="0"/>
            <a:r>
              <a:rPr lang="en-US" sz="1600" dirty="0">
                <a:solidFill>
                  <a:schemeClr val="lt1"/>
                </a:solidFill>
                <a:latin typeface="Open Sans Light"/>
                <a:ea typeface="Open Sans Light"/>
                <a:cs typeface="Open Sans Light"/>
                <a:sym typeface="Open Sans Light"/>
              </a:rPr>
              <a:t>Fall 2023</a:t>
            </a:r>
            <a:endParaRPr dirty="0">
              <a:latin typeface="Open Sans Light"/>
              <a:ea typeface="Open Sans Light"/>
              <a:cs typeface="Open Sans Light"/>
              <a:sym typeface="Open Sans Light"/>
            </a:endParaRPr>
          </a:p>
        </p:txBody>
      </p:sp>
      <p:sp>
        <p:nvSpPr>
          <p:cNvPr id="79" name="Google Shape;79;p18"/>
          <p:cNvSpPr txBox="1"/>
          <p:nvPr/>
        </p:nvSpPr>
        <p:spPr>
          <a:xfrm>
            <a:off x="457200" y="2901031"/>
            <a:ext cx="8001000" cy="708000"/>
          </a:xfrm>
          <a:prstGeom prst="rect">
            <a:avLst/>
          </a:prstGeom>
          <a:noFill/>
          <a:ln>
            <a:noFill/>
          </a:ln>
        </p:spPr>
        <p:txBody>
          <a:bodyPr spcFirstLastPara="1" wrap="square" lIns="91425" tIns="45700" rIns="91425" bIns="45700" anchor="b" anchorCtr="0">
            <a:noAutofit/>
          </a:bodyPr>
          <a:lstStyle/>
          <a:p>
            <a:pPr>
              <a:spcBef>
                <a:spcPts val="0"/>
              </a:spcBef>
              <a:spcAft>
                <a:spcPts val="0"/>
              </a:spcAft>
            </a:pPr>
            <a:r>
              <a:rPr lang="en-US" sz="4000" dirty="0">
                <a:solidFill>
                  <a:schemeClr val="lt1"/>
                </a:solidFill>
                <a:latin typeface="Aptos Serif" panose="020B0604020202020204" pitchFamily="34" charset="0"/>
                <a:ea typeface="Oswald"/>
                <a:cs typeface="Aptos Serif" panose="020B0604020202020204" pitchFamily="34" charset="0"/>
                <a:sym typeface="Oswald"/>
              </a:rPr>
              <a:t>SPM (Smart Parking Management) </a:t>
            </a:r>
            <a:endParaRPr dirty="0">
              <a:latin typeface="Aptos Serif" panose="020B0604020202020204" pitchFamily="34" charset="0"/>
              <a:ea typeface="Oswald"/>
              <a:cs typeface="Aptos Serif" panose="020B0604020202020204" pitchFamily="34" charset="0"/>
              <a:sym typeface="Oswald"/>
            </a:endParaRPr>
          </a:p>
        </p:txBody>
      </p:sp>
      <p:pic>
        <p:nvPicPr>
          <p:cNvPr id="80" name="Google Shape;80;p18" descr="ISU LEFT white.eps"/>
          <p:cNvPicPr preferRelativeResize="0"/>
          <p:nvPr/>
        </p:nvPicPr>
        <p:blipFill rotWithShape="1">
          <a:blip r:embed="rId4">
            <a:alphaModFix/>
          </a:blip>
          <a:srcRect b="38234"/>
          <a:stretch/>
        </p:blipFill>
        <p:spPr>
          <a:xfrm>
            <a:off x="6400800" y="6452857"/>
            <a:ext cx="2396490" cy="197359"/>
          </a:xfrm>
          <a:prstGeom prst="rect">
            <a:avLst/>
          </a:prstGeom>
          <a:noFill/>
          <a:ln>
            <a:noFill/>
          </a:ln>
        </p:spPr>
      </p:pic>
      <p:sp>
        <p:nvSpPr>
          <p:cNvPr id="81" name="Google Shape;81;p18"/>
          <p:cNvSpPr txBox="1"/>
          <p:nvPr/>
        </p:nvSpPr>
        <p:spPr>
          <a:xfrm>
            <a:off x="961492" y="4966498"/>
            <a:ext cx="7162800" cy="338554"/>
          </a:xfrm>
          <a:prstGeom prst="rect">
            <a:avLst/>
          </a:prstGeom>
          <a:noFill/>
          <a:ln>
            <a:noFill/>
          </a:ln>
        </p:spPr>
        <p:txBody>
          <a:bodyPr spcFirstLastPara="1" wrap="square" lIns="91425" tIns="45700" rIns="91425" bIns="45700" anchor="t" anchorCtr="0">
            <a:noAutofit/>
          </a:bodyPr>
          <a:lstStyle/>
          <a:p>
            <a:pPr marL="285750" indent="-285750">
              <a:spcBef>
                <a:spcPts val="0"/>
              </a:spcBef>
              <a:spcAft>
                <a:spcPts val="0"/>
              </a:spcAft>
              <a:buFont typeface="Arial" panose="020B0604020202020204" pitchFamily="34" charset="0"/>
              <a:buChar char="•"/>
            </a:pPr>
            <a:r>
              <a:rPr lang="en-US" sz="1800" i="1" dirty="0" err="1">
                <a:solidFill>
                  <a:schemeClr val="lt1"/>
                </a:solidFill>
                <a:latin typeface="Aptos Mono" panose="020F0502020204030204" pitchFamily="34" charset="0"/>
                <a:cs typeface="Aptos Mono" panose="020F0502020204030204" pitchFamily="34" charset="0"/>
                <a:sym typeface="Arial"/>
              </a:rPr>
              <a:t>SeyedMohammadSadegh</a:t>
            </a:r>
            <a:r>
              <a:rPr lang="en-US" sz="1800" i="1" dirty="0">
                <a:solidFill>
                  <a:schemeClr val="lt1"/>
                </a:solidFill>
                <a:latin typeface="Aptos Mono" panose="020F0502020204030204" pitchFamily="34" charset="0"/>
                <a:cs typeface="Aptos Mono" panose="020F0502020204030204" pitchFamily="34" charset="0"/>
                <a:sym typeface="Arial"/>
              </a:rPr>
              <a:t> Jafari </a:t>
            </a:r>
            <a:r>
              <a:rPr lang="en-US" sz="1800" i="1" dirty="0" err="1">
                <a:solidFill>
                  <a:schemeClr val="lt1"/>
                </a:solidFill>
                <a:latin typeface="Aptos Mono" panose="020F0502020204030204" pitchFamily="34" charset="0"/>
                <a:cs typeface="Aptos Mono" panose="020F0502020204030204" pitchFamily="34" charset="0"/>
                <a:sym typeface="Arial"/>
              </a:rPr>
              <a:t>Sheshtamad</a:t>
            </a:r>
            <a:endParaRPr lang="en-US" sz="1800" i="1" dirty="0">
              <a:solidFill>
                <a:schemeClr val="lt1"/>
              </a:solidFill>
              <a:latin typeface="Aptos Mono" panose="020F0502020204030204" pitchFamily="34" charset="0"/>
              <a:cs typeface="Aptos Mono" panose="020F0502020204030204" pitchFamily="34" charset="0"/>
              <a:sym typeface="Arial"/>
            </a:endParaRPr>
          </a:p>
          <a:p>
            <a:pPr marL="285750" indent="-285750">
              <a:spcBef>
                <a:spcPts val="0"/>
              </a:spcBef>
              <a:spcAft>
                <a:spcPts val="0"/>
              </a:spcAft>
              <a:buFont typeface="Arial" panose="020B0604020202020204" pitchFamily="34" charset="0"/>
              <a:buChar char="•"/>
            </a:pPr>
            <a:r>
              <a:rPr lang="en-US" sz="1800" i="1" dirty="0">
                <a:solidFill>
                  <a:schemeClr val="lt1"/>
                </a:solidFill>
                <a:latin typeface="Aptos Mono" panose="020F0502020204030204" pitchFamily="34" charset="0"/>
                <a:cs typeface="Aptos Mono" panose="020F0502020204030204" pitchFamily="34" charset="0"/>
                <a:sym typeface="Arial"/>
              </a:rPr>
              <a:t>Mahdi </a:t>
            </a:r>
            <a:r>
              <a:rPr lang="en-US" sz="1800" i="1" dirty="0" err="1">
                <a:solidFill>
                  <a:schemeClr val="lt1"/>
                </a:solidFill>
                <a:latin typeface="Aptos Mono" panose="020F0502020204030204" pitchFamily="34" charset="0"/>
                <a:cs typeface="Aptos Mono" panose="020F0502020204030204" pitchFamily="34" charset="0"/>
                <a:sym typeface="Arial"/>
              </a:rPr>
              <a:t>Banisharifdehkordi</a:t>
            </a:r>
            <a:endParaRPr lang="en-US" sz="1800" i="1" dirty="0">
              <a:solidFill>
                <a:schemeClr val="lt1"/>
              </a:solidFill>
              <a:latin typeface="Aptos Mono" panose="020F0502020204030204" pitchFamily="34" charset="0"/>
              <a:cs typeface="Aptos Mono" panose="020F0502020204030204" pitchFamily="34" charset="0"/>
              <a:sym typeface="Arial"/>
            </a:endParaRPr>
          </a:p>
          <a:p>
            <a:pPr>
              <a:spcBef>
                <a:spcPts val="0"/>
              </a:spcBef>
              <a:spcAft>
                <a:spcPts val="0"/>
              </a:spcAft>
            </a:pPr>
            <a:endParaRPr sz="1600" i="1" dirty="0">
              <a:solidFill>
                <a:schemeClr val="lt1"/>
              </a:solidFill>
              <a:latin typeface="Aptos Mono" panose="020F0502020204030204" pitchFamily="34" charset="0"/>
              <a:cs typeface="Aptos Mono" panose="020F0502020204030204" pitchFamily="34" charset="0"/>
              <a:sym typeface="Arial"/>
            </a:endParaRPr>
          </a:p>
        </p:txBody>
      </p:sp>
      <p:cxnSp>
        <p:nvCxnSpPr>
          <p:cNvPr id="82" name="Google Shape;82;p18"/>
          <p:cNvCxnSpPr/>
          <p:nvPr/>
        </p:nvCxnSpPr>
        <p:spPr>
          <a:xfrm>
            <a:off x="0" y="4495800"/>
            <a:ext cx="9144000" cy="0"/>
          </a:xfrm>
          <a:prstGeom prst="straightConnector1">
            <a:avLst/>
          </a:prstGeom>
          <a:solidFill>
            <a:schemeClr val="accent1"/>
          </a:solidFill>
          <a:ln w="9525" cap="flat" cmpd="sng">
            <a:solidFill>
              <a:srgbClr val="F1BE48">
                <a:alpha val="80000"/>
              </a:srgbClr>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fade">
                                      <p:cBhvr>
                                        <p:cTn id="7" dur="500"/>
                                        <p:tgtEl>
                                          <p:spTgt spid="7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8"/>
                                        </p:tgtEl>
                                        <p:attrNameLst>
                                          <p:attrName>style.visibility</p:attrName>
                                        </p:attrNameLst>
                                      </p:cBhvr>
                                      <p:to>
                                        <p:strVal val="visible"/>
                                      </p:to>
                                    </p:set>
                                    <p:animEffect transition="in" filter="fade">
                                      <p:cBhvr>
                                        <p:cTn id="12" dur="500"/>
                                        <p:tgtEl>
                                          <p:spTgt spid="78"/>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2"/>
                                        </p:tgtEl>
                                        <p:attrNameLst>
                                          <p:attrName>style.visibility</p:attrName>
                                        </p:attrNameLst>
                                      </p:cBhvr>
                                      <p:to>
                                        <p:strVal val="visible"/>
                                      </p:to>
                                    </p:set>
                                    <p:anim calcmode="lin" valueType="num">
                                      <p:cBhvr additive="base">
                                        <p:cTn id="17" dur="500"/>
                                        <p:tgtEl>
                                          <p:spTgt spid="82"/>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1"/>
                                        </p:tgtEl>
                                        <p:attrNameLst>
                                          <p:attrName>style.visibility</p:attrName>
                                        </p:attrNameLst>
                                      </p:cBhvr>
                                      <p:to>
                                        <p:strVal val="visible"/>
                                      </p:to>
                                    </p:set>
                                    <p:animEffect transition="in" filter="fade">
                                      <p:cBhvr>
                                        <p:cTn id="22"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dirty="0"/>
              <a:t>About Object Detection</a:t>
            </a:r>
          </a:p>
        </p:txBody>
      </p:sp>
      <p:sp>
        <p:nvSpPr>
          <p:cNvPr id="3" name="Content Placeholder 2">
            <a:extLst>
              <a:ext uri="{FF2B5EF4-FFF2-40B4-BE49-F238E27FC236}">
                <a16:creationId xmlns:a16="http://schemas.microsoft.com/office/drawing/2014/main" id="{8D1A00D5-F601-774F-9792-5AA772B5DEBC}"/>
              </a:ext>
            </a:extLst>
          </p:cNvPr>
          <p:cNvSpPr>
            <a:spLocks noGrp="1"/>
          </p:cNvSpPr>
          <p:nvPr>
            <p:ph idx="1"/>
          </p:nvPr>
        </p:nvSpPr>
        <p:spPr>
          <a:xfrm>
            <a:off x="838200" y="1371600"/>
            <a:ext cx="7620000" cy="4343400"/>
          </a:xfrm>
        </p:spPr>
        <p:txBody>
          <a:bodyPr>
            <a:normAutofit/>
          </a:bodyPr>
          <a:lstStyle/>
          <a:p>
            <a:pPr algn="l">
              <a:buFont typeface="Arial" panose="020B0604020202020204" pitchFamily="34" charset="0"/>
              <a:buChar char="•"/>
            </a:pPr>
            <a:r>
              <a:rPr lang="en-US" b="0" i="0" dirty="0">
                <a:effectLst/>
                <a:latin typeface="Angsana New" panose="02020603050405020304" pitchFamily="18" charset="-34"/>
                <a:cs typeface="Angsana New" panose="02020603050405020304" pitchFamily="18" charset="-34"/>
              </a:rPr>
              <a:t>Definition: Identifying and locating objects within images or videos.</a:t>
            </a:r>
          </a:p>
          <a:p>
            <a:pPr algn="l">
              <a:buFont typeface="Arial" panose="020B0604020202020204" pitchFamily="34" charset="0"/>
              <a:buChar char="•"/>
            </a:pPr>
            <a:r>
              <a:rPr lang="en-US" b="0" i="0" dirty="0">
                <a:effectLst/>
                <a:latin typeface="Angsana New" panose="02020603050405020304" pitchFamily="18" charset="-34"/>
                <a:cs typeface="Angsana New" panose="02020603050405020304" pitchFamily="18" charset="-34"/>
              </a:rPr>
              <a:t>Importance: Crucial for advancements in computer vision and AI.</a:t>
            </a:r>
          </a:p>
          <a:p>
            <a:r>
              <a:rPr lang="en-US" dirty="0">
                <a:latin typeface="Angsana New" panose="02020603050405020304" pitchFamily="18" charset="-34"/>
                <a:cs typeface="Angsana New" panose="02020603050405020304" pitchFamily="18" charset="-34"/>
              </a:rPr>
              <a:t>From traditional image processing to deep learning.</a:t>
            </a:r>
          </a:p>
          <a:p>
            <a:r>
              <a:rPr lang="en-US" dirty="0">
                <a:latin typeface="Angsana New" panose="02020603050405020304" pitchFamily="18" charset="-34"/>
                <a:cs typeface="Angsana New" panose="02020603050405020304" pitchFamily="18" charset="-34"/>
              </a:rPr>
              <a:t>Progression towards more accurate and faster models.</a:t>
            </a:r>
          </a:p>
          <a:p>
            <a:pPr marL="0" indent="0">
              <a:buNone/>
            </a:pPr>
            <a:endParaRPr lang="en-US" dirty="0"/>
          </a:p>
        </p:txBody>
      </p:sp>
      <p:sp>
        <p:nvSpPr>
          <p:cNvPr id="5" name="Slide Number Placeholder 4">
            <a:extLst>
              <a:ext uri="{FF2B5EF4-FFF2-40B4-BE49-F238E27FC236}">
                <a16:creationId xmlns:a16="http://schemas.microsoft.com/office/drawing/2014/main" id="{5D75D151-0C2E-664A-9FF0-4E34D3FEDAC7}"/>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3</a:t>
            </a:fld>
            <a:endParaRPr lang="en-US"/>
          </a:p>
        </p:txBody>
      </p:sp>
      <p:pic>
        <p:nvPicPr>
          <p:cNvPr id="4" name="Picture 3">
            <a:extLst>
              <a:ext uri="{FF2B5EF4-FFF2-40B4-BE49-F238E27FC236}">
                <a16:creationId xmlns:a16="http://schemas.microsoft.com/office/drawing/2014/main" id="{C61AFB2E-285C-48F7-E524-B64AEB6A9001}"/>
              </a:ext>
            </a:extLst>
          </p:cNvPr>
          <p:cNvPicPr>
            <a:picLocks noChangeAspect="1"/>
          </p:cNvPicPr>
          <p:nvPr/>
        </p:nvPicPr>
        <p:blipFill>
          <a:blip r:embed="rId3"/>
          <a:stretch>
            <a:fillRect/>
          </a:stretch>
        </p:blipFill>
        <p:spPr>
          <a:xfrm>
            <a:off x="1478164" y="3364830"/>
            <a:ext cx="2768600" cy="2076450"/>
          </a:xfrm>
          <a:prstGeom prst="rect">
            <a:avLst/>
          </a:prstGeom>
        </p:spPr>
      </p:pic>
      <p:pic>
        <p:nvPicPr>
          <p:cNvPr id="6" name="Picture 5">
            <a:extLst>
              <a:ext uri="{FF2B5EF4-FFF2-40B4-BE49-F238E27FC236}">
                <a16:creationId xmlns:a16="http://schemas.microsoft.com/office/drawing/2014/main" id="{C46FAEAD-DB55-44C1-AA67-46539F145B31}"/>
              </a:ext>
            </a:extLst>
          </p:cNvPr>
          <p:cNvPicPr>
            <a:picLocks noChangeAspect="1"/>
          </p:cNvPicPr>
          <p:nvPr/>
        </p:nvPicPr>
        <p:blipFill>
          <a:blip r:embed="rId4"/>
          <a:stretch>
            <a:fillRect/>
          </a:stretch>
        </p:blipFill>
        <p:spPr>
          <a:xfrm>
            <a:off x="5080002" y="3376862"/>
            <a:ext cx="2544960" cy="2052387"/>
          </a:xfrm>
          <a:prstGeom prst="rect">
            <a:avLst/>
          </a:prstGeom>
        </p:spPr>
      </p:pic>
    </p:spTree>
    <p:extLst>
      <p:ext uri="{BB962C8B-B14F-4D97-AF65-F5344CB8AC3E}">
        <p14:creationId xmlns:p14="http://schemas.microsoft.com/office/powerpoint/2010/main" val="2820715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dirty="0"/>
              <a:t>The Problem </a:t>
            </a:r>
          </a:p>
        </p:txBody>
      </p:sp>
      <p:sp>
        <p:nvSpPr>
          <p:cNvPr id="3" name="Content Placeholder 2">
            <a:extLst>
              <a:ext uri="{FF2B5EF4-FFF2-40B4-BE49-F238E27FC236}">
                <a16:creationId xmlns:a16="http://schemas.microsoft.com/office/drawing/2014/main" id="{8D1A00D5-F601-774F-9792-5AA772B5DEBC}"/>
              </a:ext>
            </a:extLst>
          </p:cNvPr>
          <p:cNvSpPr>
            <a:spLocks noGrp="1"/>
          </p:cNvSpPr>
          <p:nvPr>
            <p:ph idx="1"/>
          </p:nvPr>
        </p:nvSpPr>
        <p:spPr>
          <a:xfrm>
            <a:off x="838200" y="1371600"/>
            <a:ext cx="7620000" cy="4343400"/>
          </a:xfrm>
        </p:spPr>
        <p:txBody>
          <a:bodyPr>
            <a:normAutofit/>
          </a:bodyPr>
          <a:lstStyle/>
          <a:p>
            <a:r>
              <a:rPr lang="en-US" sz="2800" dirty="0">
                <a:effectLst/>
                <a:latin typeface="Angsana New" panose="02020603050405020304" pitchFamily="18" charset="-34"/>
                <a:cs typeface="Angsana New" panose="02020603050405020304" pitchFamily="18" charset="-34"/>
              </a:rPr>
              <a:t>Our study focuses on the analysis of parking areas in Ames </a:t>
            </a:r>
          </a:p>
          <a:p>
            <a:r>
              <a:rPr lang="en-US" sz="2800" dirty="0">
                <a:latin typeface="Angsana New" panose="02020603050405020304" pitchFamily="18" charset="-34"/>
                <a:cs typeface="Angsana New" panose="02020603050405020304" pitchFamily="18" charset="-34"/>
              </a:rPr>
              <a:t>F</a:t>
            </a:r>
            <a:r>
              <a:rPr lang="en-US" sz="2800" dirty="0">
                <a:effectLst/>
                <a:latin typeface="Angsana New" panose="02020603050405020304" pitchFamily="18" charset="-34"/>
                <a:cs typeface="Angsana New" panose="02020603050405020304" pitchFamily="18" charset="-34"/>
              </a:rPr>
              <a:t>inding parking is a frequent challenge </a:t>
            </a:r>
          </a:p>
          <a:p>
            <a:r>
              <a:rPr lang="en-US" sz="2800" dirty="0">
                <a:latin typeface="Angsana New" panose="02020603050405020304" pitchFamily="18" charset="-34"/>
                <a:cs typeface="Angsana New" panose="02020603050405020304" pitchFamily="18" charset="-34"/>
              </a:rPr>
              <a:t>D</a:t>
            </a:r>
            <a:r>
              <a:rPr lang="en-US" sz="2800" dirty="0">
                <a:effectLst/>
                <a:latin typeface="Angsana New" panose="02020603050405020304" pitchFamily="18" charset="-34"/>
                <a:cs typeface="Angsana New" panose="02020603050405020304" pitchFamily="18" charset="-34"/>
              </a:rPr>
              <a:t>evelop a model that analyzes parking area images to </a:t>
            </a:r>
            <a:r>
              <a:rPr lang="en-US" sz="2800" b="1" dirty="0">
                <a:effectLst/>
                <a:latin typeface="Angsana New" panose="02020603050405020304" pitchFamily="18" charset="-34"/>
                <a:cs typeface="Angsana New" panose="02020603050405020304" pitchFamily="18" charset="-34"/>
              </a:rPr>
              <a:t>count cars</a:t>
            </a:r>
            <a:r>
              <a:rPr lang="en-US" sz="2800" dirty="0">
                <a:effectLst/>
                <a:latin typeface="Angsana New" panose="02020603050405020304" pitchFamily="18" charset="-34"/>
                <a:cs typeface="Angsana New" panose="02020603050405020304" pitchFamily="18" charset="-34"/>
              </a:rPr>
              <a:t>, </a:t>
            </a:r>
            <a:r>
              <a:rPr lang="en-US" sz="2800" b="1" dirty="0">
                <a:effectLst/>
                <a:latin typeface="Angsana New" panose="02020603050405020304" pitchFamily="18" charset="-34"/>
                <a:cs typeface="Angsana New" panose="02020603050405020304" pitchFamily="18" charset="-34"/>
              </a:rPr>
              <a:t>identify available parking spots</a:t>
            </a:r>
            <a:r>
              <a:rPr lang="en-US" sz="2800" dirty="0">
                <a:effectLst/>
                <a:latin typeface="Angsana New" panose="02020603050405020304" pitchFamily="18" charset="-34"/>
                <a:cs typeface="Angsana New" panose="02020603050405020304" pitchFamily="18" charset="-34"/>
              </a:rPr>
              <a:t>, and </a:t>
            </a:r>
            <a:r>
              <a:rPr lang="en-US" sz="2800" b="1" dirty="0">
                <a:effectLst/>
                <a:latin typeface="Angsana New" panose="02020603050405020304" pitchFamily="18" charset="-34"/>
                <a:cs typeface="Angsana New" panose="02020603050405020304" pitchFamily="18" charset="-34"/>
              </a:rPr>
              <a:t>calculate the percentage of available parking spaces </a:t>
            </a:r>
            <a:endParaRPr lang="en-US" sz="2800" b="1" dirty="0">
              <a:latin typeface="Angsana New" panose="02020603050405020304" pitchFamily="18" charset="-34"/>
              <a:cs typeface="Angsana New" panose="02020603050405020304" pitchFamily="18" charset="-34"/>
            </a:endParaRPr>
          </a:p>
          <a:p>
            <a:pPr marL="0" indent="0">
              <a:buNone/>
            </a:pPr>
            <a:endParaRPr lang="en-US" sz="2800" dirty="0">
              <a:latin typeface="Angsana New" panose="02020603050405020304" pitchFamily="18" charset="-34"/>
              <a:cs typeface="Angsana New" panose="02020603050405020304" pitchFamily="18" charset="-34"/>
            </a:endParaRPr>
          </a:p>
          <a:p>
            <a:endParaRPr lang="en-US" sz="2800" dirty="0">
              <a:latin typeface="Angsana New" panose="02020603050405020304" pitchFamily="18" charset="-34"/>
              <a:cs typeface="Angsana New" panose="02020603050405020304" pitchFamily="18" charset="-34"/>
            </a:endParaRPr>
          </a:p>
          <a:p>
            <a:endParaRPr lang="en-US" dirty="0"/>
          </a:p>
        </p:txBody>
      </p:sp>
      <p:sp>
        <p:nvSpPr>
          <p:cNvPr id="5" name="Slide Number Placeholder 4">
            <a:extLst>
              <a:ext uri="{FF2B5EF4-FFF2-40B4-BE49-F238E27FC236}">
                <a16:creationId xmlns:a16="http://schemas.microsoft.com/office/drawing/2014/main" id="{5D75D151-0C2E-664A-9FF0-4E34D3FEDAC7}"/>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4</a:t>
            </a:fld>
            <a:endParaRPr lang="en-US"/>
          </a:p>
        </p:txBody>
      </p:sp>
      <p:pic>
        <p:nvPicPr>
          <p:cNvPr id="8" name="Picture 7" descr="Aerial view of a parking lot&#10;&#10;Description automatically generated">
            <a:extLst>
              <a:ext uri="{FF2B5EF4-FFF2-40B4-BE49-F238E27FC236}">
                <a16:creationId xmlns:a16="http://schemas.microsoft.com/office/drawing/2014/main" id="{B110B78D-FBBB-E376-F5FE-CFB654FFC8DC}"/>
              </a:ext>
            </a:extLst>
          </p:cNvPr>
          <p:cNvPicPr>
            <a:picLocks noChangeAspect="1"/>
          </p:cNvPicPr>
          <p:nvPr/>
        </p:nvPicPr>
        <p:blipFill>
          <a:blip r:embed="rId3"/>
          <a:stretch>
            <a:fillRect/>
          </a:stretch>
        </p:blipFill>
        <p:spPr>
          <a:xfrm>
            <a:off x="3581400" y="3554451"/>
            <a:ext cx="4724400" cy="2372042"/>
          </a:xfrm>
          <a:prstGeom prst="rect">
            <a:avLst/>
          </a:prstGeom>
        </p:spPr>
      </p:pic>
    </p:spTree>
    <p:extLst>
      <p:ext uri="{BB962C8B-B14F-4D97-AF65-F5344CB8AC3E}">
        <p14:creationId xmlns:p14="http://schemas.microsoft.com/office/powerpoint/2010/main" val="2755066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fontScale="90000"/>
          </a:bodyPr>
          <a:lstStyle/>
          <a:p>
            <a:r>
              <a:rPr lang="en-US" dirty="0"/>
              <a:t>Parking Detection with Custom Dataset </a:t>
            </a:r>
            <a:br>
              <a:rPr lang="en-US" dirty="0"/>
            </a:br>
            <a:endParaRPr lang="en-US" dirty="0"/>
          </a:p>
        </p:txBody>
      </p:sp>
      <p:sp>
        <p:nvSpPr>
          <p:cNvPr id="3" name="Content Placeholder 2">
            <a:extLst>
              <a:ext uri="{FF2B5EF4-FFF2-40B4-BE49-F238E27FC236}">
                <a16:creationId xmlns:a16="http://schemas.microsoft.com/office/drawing/2014/main" id="{8D1A00D5-F601-774F-9792-5AA772B5DEBC}"/>
              </a:ext>
            </a:extLst>
          </p:cNvPr>
          <p:cNvSpPr>
            <a:spLocks noGrp="1"/>
          </p:cNvSpPr>
          <p:nvPr>
            <p:ph idx="1"/>
          </p:nvPr>
        </p:nvSpPr>
        <p:spPr>
          <a:xfrm>
            <a:off x="838200" y="1371600"/>
            <a:ext cx="7620000" cy="4343400"/>
          </a:xfrm>
        </p:spPr>
        <p:txBody>
          <a:bodyPr>
            <a:normAutofit/>
          </a:bodyPr>
          <a:lstStyle/>
          <a:p>
            <a:r>
              <a:rPr lang="en-US" dirty="0">
                <a:latin typeface="Angsana New" panose="02020603050405020304" pitchFamily="18" charset="-34"/>
                <a:cs typeface="Angsana New" panose="02020603050405020304" pitchFamily="18" charset="-34"/>
              </a:rPr>
              <a:t>Google Maps images</a:t>
            </a:r>
          </a:p>
          <a:p>
            <a:r>
              <a:rPr lang="en-US" dirty="0">
                <a:latin typeface="Angsana New" panose="02020603050405020304" pitchFamily="18" charset="-34"/>
                <a:cs typeface="Angsana New" panose="02020603050405020304" pitchFamily="18" charset="-34"/>
              </a:rPr>
              <a:t>Two classes: Parked and Empty</a:t>
            </a:r>
          </a:p>
          <a:p>
            <a:r>
              <a:rPr lang="en-US" dirty="0">
                <a:latin typeface="Angsana New" panose="02020603050405020304" pitchFamily="18" charset="-34"/>
                <a:cs typeface="Angsana New" panose="02020603050405020304" pitchFamily="18" charset="-34"/>
              </a:rPr>
              <a:t>Total number of Images: 393</a:t>
            </a:r>
          </a:p>
          <a:p>
            <a:r>
              <a:rPr lang="en-US" dirty="0">
                <a:latin typeface="Angsana New" panose="02020603050405020304" pitchFamily="18" charset="-34"/>
                <a:cs typeface="Angsana New" panose="02020603050405020304" pitchFamily="18" charset="-34"/>
              </a:rPr>
              <a:t>Training : 357  / Validation: 24  /  Test: 12</a:t>
            </a:r>
          </a:p>
          <a:p>
            <a:endParaRPr lang="en-US" dirty="0"/>
          </a:p>
          <a:p>
            <a:endParaRPr lang="en-US" dirty="0"/>
          </a:p>
        </p:txBody>
      </p:sp>
      <p:sp>
        <p:nvSpPr>
          <p:cNvPr id="23" name="Slide Number Placeholder 4">
            <a:extLst>
              <a:ext uri="{FF2B5EF4-FFF2-40B4-BE49-F238E27FC236}">
                <a16:creationId xmlns:a16="http://schemas.microsoft.com/office/drawing/2014/main" id="{08EEAB25-225A-DE43-8DB0-393B7B1D84DB}"/>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5</a:t>
            </a:fld>
            <a:endParaRPr lang="en-US"/>
          </a:p>
        </p:txBody>
      </p:sp>
      <p:pic>
        <p:nvPicPr>
          <p:cNvPr id="6" name="Picture 5" descr="A screenshot of a phone&#10;&#10;Description automatically generated">
            <a:extLst>
              <a:ext uri="{FF2B5EF4-FFF2-40B4-BE49-F238E27FC236}">
                <a16:creationId xmlns:a16="http://schemas.microsoft.com/office/drawing/2014/main" id="{7BE00C8A-03D0-A01B-5B6F-5AAD7338E741}"/>
              </a:ext>
            </a:extLst>
          </p:cNvPr>
          <p:cNvPicPr>
            <a:picLocks noChangeAspect="1"/>
          </p:cNvPicPr>
          <p:nvPr/>
        </p:nvPicPr>
        <p:blipFill>
          <a:blip r:embed="rId3"/>
          <a:stretch>
            <a:fillRect/>
          </a:stretch>
        </p:blipFill>
        <p:spPr>
          <a:xfrm>
            <a:off x="990600" y="3308151"/>
            <a:ext cx="6934200" cy="2771974"/>
          </a:xfrm>
          <a:prstGeom prst="rect">
            <a:avLst/>
          </a:prstGeom>
        </p:spPr>
      </p:pic>
    </p:spTree>
    <p:extLst>
      <p:ext uri="{BB962C8B-B14F-4D97-AF65-F5344CB8AC3E}">
        <p14:creationId xmlns:p14="http://schemas.microsoft.com/office/powerpoint/2010/main" val="3964626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dirty="0"/>
              <a:t>Augmentations</a:t>
            </a:r>
          </a:p>
        </p:txBody>
      </p:sp>
      <p:sp>
        <p:nvSpPr>
          <p:cNvPr id="3" name="Content Placeholder 2">
            <a:extLst>
              <a:ext uri="{FF2B5EF4-FFF2-40B4-BE49-F238E27FC236}">
                <a16:creationId xmlns:a16="http://schemas.microsoft.com/office/drawing/2014/main" id="{8D1A00D5-F601-774F-9792-5AA772B5DEBC}"/>
              </a:ext>
            </a:extLst>
          </p:cNvPr>
          <p:cNvSpPr>
            <a:spLocks noGrp="1"/>
          </p:cNvSpPr>
          <p:nvPr>
            <p:ph idx="1"/>
          </p:nvPr>
        </p:nvSpPr>
        <p:spPr>
          <a:xfrm>
            <a:off x="838200" y="1371600"/>
            <a:ext cx="7620000" cy="4343400"/>
          </a:xfrm>
        </p:spPr>
        <p:txBody>
          <a:bodyPr>
            <a:normAutofit/>
          </a:bodyPr>
          <a:lstStyle/>
          <a:p>
            <a:pPr algn="l"/>
            <a:r>
              <a:rPr lang="en-US" b="0" i="0" dirty="0">
                <a:solidFill>
                  <a:srgbClr val="000000"/>
                </a:solidFill>
                <a:effectLst/>
                <a:latin typeface="Angsana New" panose="02020603050405020304" pitchFamily="18" charset="-34"/>
                <a:cs typeface="Angsana New" panose="02020603050405020304" pitchFamily="18" charset="-34"/>
              </a:rPr>
              <a:t>Rotation: Between -15° and +15°</a:t>
            </a:r>
          </a:p>
          <a:p>
            <a:pPr algn="l"/>
            <a:r>
              <a:rPr lang="en-US" b="0" i="0" dirty="0">
                <a:solidFill>
                  <a:srgbClr val="000000"/>
                </a:solidFill>
                <a:effectLst/>
                <a:latin typeface="Angsana New" panose="02020603050405020304" pitchFamily="18" charset="-34"/>
                <a:cs typeface="Angsana New" panose="02020603050405020304" pitchFamily="18" charset="-34"/>
              </a:rPr>
              <a:t>Noise: Up to 15% of pixels</a:t>
            </a:r>
          </a:p>
          <a:p>
            <a:pPr algn="l"/>
            <a:r>
              <a:rPr lang="en-US" b="0" i="0" dirty="0">
                <a:solidFill>
                  <a:srgbClr val="000000"/>
                </a:solidFill>
                <a:effectLst/>
                <a:latin typeface="Angsana New" panose="02020603050405020304" pitchFamily="18" charset="-34"/>
                <a:cs typeface="Angsana New" panose="02020603050405020304" pitchFamily="18" charset="-34"/>
              </a:rPr>
              <a:t>Bounding Box: Shear: ±34° Horizontal, ±26° Vertical</a:t>
            </a:r>
          </a:p>
          <a:p>
            <a:pPr algn="l"/>
            <a:r>
              <a:rPr lang="en-US" b="0" i="0" dirty="0">
                <a:solidFill>
                  <a:srgbClr val="000000"/>
                </a:solidFill>
                <a:effectLst/>
                <a:latin typeface="Angsana New" panose="02020603050405020304" pitchFamily="18" charset="-34"/>
                <a:cs typeface="Angsana New" panose="02020603050405020304" pitchFamily="18" charset="-34"/>
              </a:rPr>
              <a:t>Bounding Box: Blur: Up to 2.5px</a:t>
            </a:r>
          </a:p>
          <a:p>
            <a:endParaRPr lang="en-US" dirty="0"/>
          </a:p>
          <a:p>
            <a:endParaRPr lang="en-US" dirty="0"/>
          </a:p>
        </p:txBody>
      </p:sp>
      <p:sp>
        <p:nvSpPr>
          <p:cNvPr id="23" name="Slide Number Placeholder 4">
            <a:extLst>
              <a:ext uri="{FF2B5EF4-FFF2-40B4-BE49-F238E27FC236}">
                <a16:creationId xmlns:a16="http://schemas.microsoft.com/office/drawing/2014/main" id="{08EEAB25-225A-DE43-8DB0-393B7B1D84DB}"/>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6</a:t>
            </a:fld>
            <a:endParaRPr lang="en-US"/>
          </a:p>
        </p:txBody>
      </p:sp>
      <p:pic>
        <p:nvPicPr>
          <p:cNvPr id="6" name="Picture 5" descr="A screenshot of a phone&#10;&#10;Description automatically generated">
            <a:extLst>
              <a:ext uri="{FF2B5EF4-FFF2-40B4-BE49-F238E27FC236}">
                <a16:creationId xmlns:a16="http://schemas.microsoft.com/office/drawing/2014/main" id="{7BE00C8A-03D0-A01B-5B6F-5AAD7338E741}"/>
              </a:ext>
            </a:extLst>
          </p:cNvPr>
          <p:cNvPicPr>
            <a:picLocks noChangeAspect="1"/>
          </p:cNvPicPr>
          <p:nvPr/>
        </p:nvPicPr>
        <p:blipFill>
          <a:blip r:embed="rId3"/>
          <a:stretch>
            <a:fillRect/>
          </a:stretch>
        </p:blipFill>
        <p:spPr>
          <a:xfrm>
            <a:off x="990600" y="3308151"/>
            <a:ext cx="6934200" cy="2771974"/>
          </a:xfrm>
          <a:prstGeom prst="rect">
            <a:avLst/>
          </a:prstGeom>
        </p:spPr>
      </p:pic>
    </p:spTree>
    <p:extLst>
      <p:ext uri="{BB962C8B-B14F-4D97-AF65-F5344CB8AC3E}">
        <p14:creationId xmlns:p14="http://schemas.microsoft.com/office/powerpoint/2010/main" val="22827385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fontScale="90000"/>
          </a:bodyPr>
          <a:lstStyle/>
          <a:p>
            <a:r>
              <a:rPr lang="en-US" dirty="0"/>
              <a:t>Parking Detection with Custom Dataset </a:t>
            </a:r>
            <a:br>
              <a:rPr lang="en-US" dirty="0"/>
            </a:br>
            <a:endParaRPr lang="en-US" dirty="0"/>
          </a:p>
        </p:txBody>
      </p:sp>
      <p:sp>
        <p:nvSpPr>
          <p:cNvPr id="3" name="Content Placeholder 2">
            <a:extLst>
              <a:ext uri="{FF2B5EF4-FFF2-40B4-BE49-F238E27FC236}">
                <a16:creationId xmlns:a16="http://schemas.microsoft.com/office/drawing/2014/main" id="{8D1A00D5-F601-774F-9792-5AA772B5DEBC}"/>
              </a:ext>
            </a:extLst>
          </p:cNvPr>
          <p:cNvSpPr>
            <a:spLocks noGrp="1"/>
          </p:cNvSpPr>
          <p:nvPr>
            <p:ph idx="1"/>
          </p:nvPr>
        </p:nvSpPr>
        <p:spPr>
          <a:xfrm>
            <a:off x="838200" y="1371600"/>
            <a:ext cx="7620000" cy="4343400"/>
          </a:xfrm>
        </p:spPr>
        <p:txBody>
          <a:bodyPr>
            <a:normAutofit/>
          </a:bodyPr>
          <a:lstStyle/>
          <a:p>
            <a:r>
              <a:rPr lang="en-US" dirty="0">
                <a:latin typeface="Angsana New" panose="02020603050405020304" pitchFamily="18" charset="-34"/>
                <a:cs typeface="Angsana New" panose="02020603050405020304" pitchFamily="18" charset="-34"/>
              </a:rPr>
              <a:t>Using </a:t>
            </a:r>
            <a:r>
              <a:rPr lang="en-US" dirty="0" err="1">
                <a:latin typeface="Angsana New" panose="02020603050405020304" pitchFamily="18" charset="-34"/>
                <a:cs typeface="Angsana New" panose="02020603050405020304" pitchFamily="18" charset="-34"/>
              </a:rPr>
              <a:t>Roboflow</a:t>
            </a:r>
            <a:r>
              <a:rPr lang="en-US" dirty="0">
                <a:latin typeface="Angsana New" panose="02020603050405020304" pitchFamily="18" charset="-34"/>
                <a:cs typeface="Angsana New" panose="02020603050405020304" pitchFamily="18" charset="-34"/>
              </a:rPr>
              <a:t> website for image annotation</a:t>
            </a:r>
          </a:p>
          <a:p>
            <a:r>
              <a:rPr lang="en-US" dirty="0">
                <a:latin typeface="Angsana New" panose="02020603050405020304" pitchFamily="18" charset="-34"/>
                <a:cs typeface="Angsana New" panose="02020603050405020304" pitchFamily="18" charset="-34"/>
              </a:rPr>
              <a:t>Expected output: Identify and locate parked and empty spots in a given image or video.</a:t>
            </a:r>
          </a:p>
        </p:txBody>
      </p:sp>
      <p:sp>
        <p:nvSpPr>
          <p:cNvPr id="23" name="Slide Number Placeholder 4">
            <a:extLst>
              <a:ext uri="{FF2B5EF4-FFF2-40B4-BE49-F238E27FC236}">
                <a16:creationId xmlns:a16="http://schemas.microsoft.com/office/drawing/2014/main" id="{08EEAB25-225A-DE43-8DB0-393B7B1D84DB}"/>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7</a:t>
            </a:fld>
            <a:endParaRPr lang="en-US"/>
          </a:p>
        </p:txBody>
      </p:sp>
      <p:pic>
        <p:nvPicPr>
          <p:cNvPr id="6" name="Picture 5" descr="A aerial view of a parking lot&#10;&#10;Description automatically generated">
            <a:extLst>
              <a:ext uri="{FF2B5EF4-FFF2-40B4-BE49-F238E27FC236}">
                <a16:creationId xmlns:a16="http://schemas.microsoft.com/office/drawing/2014/main" id="{9601D702-1F17-ADED-321E-42A1F3EA874C}"/>
              </a:ext>
            </a:extLst>
          </p:cNvPr>
          <p:cNvPicPr>
            <a:picLocks noChangeAspect="1"/>
          </p:cNvPicPr>
          <p:nvPr/>
        </p:nvPicPr>
        <p:blipFill>
          <a:blip r:embed="rId3"/>
          <a:stretch>
            <a:fillRect/>
          </a:stretch>
        </p:blipFill>
        <p:spPr>
          <a:xfrm>
            <a:off x="914912" y="3518914"/>
            <a:ext cx="3556000" cy="2457174"/>
          </a:xfrm>
          <a:prstGeom prst="rect">
            <a:avLst/>
          </a:prstGeom>
        </p:spPr>
      </p:pic>
      <p:pic>
        <p:nvPicPr>
          <p:cNvPr id="8" name="Picture 7" descr="A screenshot of a car parking lot&#10;&#10;Description automatically generated">
            <a:extLst>
              <a:ext uri="{FF2B5EF4-FFF2-40B4-BE49-F238E27FC236}">
                <a16:creationId xmlns:a16="http://schemas.microsoft.com/office/drawing/2014/main" id="{E0F7F873-020E-E9B2-EA81-8BE6B9BCFCAA}"/>
              </a:ext>
            </a:extLst>
          </p:cNvPr>
          <p:cNvPicPr>
            <a:picLocks noChangeAspect="1"/>
          </p:cNvPicPr>
          <p:nvPr/>
        </p:nvPicPr>
        <p:blipFill>
          <a:blip r:embed="rId4"/>
          <a:stretch>
            <a:fillRect/>
          </a:stretch>
        </p:blipFill>
        <p:spPr>
          <a:xfrm>
            <a:off x="4663471" y="3516755"/>
            <a:ext cx="3605158" cy="2459333"/>
          </a:xfrm>
          <a:prstGeom prst="rect">
            <a:avLst/>
          </a:prstGeom>
        </p:spPr>
      </p:pic>
    </p:spTree>
    <p:extLst>
      <p:ext uri="{BB962C8B-B14F-4D97-AF65-F5344CB8AC3E}">
        <p14:creationId xmlns:p14="http://schemas.microsoft.com/office/powerpoint/2010/main" val="2399380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fontScale="90000"/>
          </a:bodyPr>
          <a:lstStyle/>
          <a:p>
            <a:r>
              <a:rPr lang="en-US" dirty="0"/>
              <a:t>YOLO-Based Parking Detection </a:t>
            </a:r>
            <a:br>
              <a:rPr lang="en-US" dirty="0"/>
            </a:br>
            <a:endParaRPr lang="en-US" dirty="0"/>
          </a:p>
        </p:txBody>
      </p:sp>
      <p:sp>
        <p:nvSpPr>
          <p:cNvPr id="3" name="Content Placeholder 2">
            <a:extLst>
              <a:ext uri="{FF2B5EF4-FFF2-40B4-BE49-F238E27FC236}">
                <a16:creationId xmlns:a16="http://schemas.microsoft.com/office/drawing/2014/main" id="{8D1A00D5-F601-774F-9792-5AA772B5DEBC}"/>
              </a:ext>
            </a:extLst>
          </p:cNvPr>
          <p:cNvSpPr>
            <a:spLocks noGrp="1"/>
          </p:cNvSpPr>
          <p:nvPr>
            <p:ph idx="1"/>
          </p:nvPr>
        </p:nvSpPr>
        <p:spPr>
          <a:xfrm>
            <a:off x="838200" y="1371600"/>
            <a:ext cx="7620000" cy="4343400"/>
          </a:xfrm>
        </p:spPr>
        <p:txBody>
          <a:bodyPr>
            <a:normAutofit/>
          </a:bodyPr>
          <a:lstStyle/>
          <a:p>
            <a:r>
              <a:rPr lang="en-US" dirty="0">
                <a:latin typeface="Angsana New" panose="02020603050405020304" pitchFamily="18" charset="-34"/>
                <a:cs typeface="Angsana New" panose="02020603050405020304" pitchFamily="18" charset="-34"/>
              </a:rPr>
              <a:t>A state-of-the-art real-time object detection system.</a:t>
            </a:r>
          </a:p>
          <a:p>
            <a:r>
              <a:rPr lang="en-US" dirty="0">
                <a:latin typeface="Angsana New" panose="02020603050405020304" pitchFamily="18" charset="-34"/>
                <a:cs typeface="Angsana New" panose="02020603050405020304" pitchFamily="18" charset="-34"/>
              </a:rPr>
              <a:t>Renowned for its speed and accuracy.</a:t>
            </a:r>
          </a:p>
          <a:p>
            <a:r>
              <a:rPr lang="en-US" dirty="0">
                <a:latin typeface="Angsana New" panose="02020603050405020304" pitchFamily="18" charset="-34"/>
                <a:cs typeface="Angsana New" panose="02020603050405020304" pitchFamily="18" charset="-34"/>
              </a:rPr>
              <a:t>A distinct method: Analyzes the entire image in one pass.</a:t>
            </a:r>
          </a:p>
          <a:p>
            <a:r>
              <a:rPr lang="en-US" dirty="0">
                <a:latin typeface="Angsana New" panose="02020603050405020304" pitchFamily="18" charset="-34"/>
                <a:cs typeface="Angsana New" panose="02020603050405020304" pitchFamily="18" charset="-34"/>
              </a:rPr>
              <a:t>“You Only Look Once” - a single neural network predicts bounding boxes and class probabilities.</a:t>
            </a:r>
          </a:p>
          <a:p>
            <a:r>
              <a:rPr lang="en-US" dirty="0">
                <a:latin typeface="Angsana New" panose="02020603050405020304" pitchFamily="18" charset="-34"/>
                <a:cs typeface="Angsana New" panose="02020603050405020304" pitchFamily="18" charset="-34"/>
              </a:rPr>
              <a:t>We employed the YOLO v8 algorithm </a:t>
            </a:r>
          </a:p>
          <a:p>
            <a:endParaRPr lang="en-US" dirty="0">
              <a:latin typeface="Angsana New" panose="02020603050405020304" pitchFamily="18" charset="-34"/>
              <a:cs typeface="Angsana New" panose="02020603050405020304" pitchFamily="18" charset="-34"/>
            </a:endParaRPr>
          </a:p>
          <a:p>
            <a:endParaRPr lang="en-US" dirty="0"/>
          </a:p>
        </p:txBody>
      </p:sp>
      <p:sp>
        <p:nvSpPr>
          <p:cNvPr id="23" name="Slide Number Placeholder 4">
            <a:extLst>
              <a:ext uri="{FF2B5EF4-FFF2-40B4-BE49-F238E27FC236}">
                <a16:creationId xmlns:a16="http://schemas.microsoft.com/office/drawing/2014/main" id="{08EEAB25-225A-DE43-8DB0-393B7B1D84DB}"/>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8</a:t>
            </a:fld>
            <a:endParaRPr lang="en-US"/>
          </a:p>
        </p:txBody>
      </p:sp>
      <p:pic>
        <p:nvPicPr>
          <p:cNvPr id="5" name="Picture 4" descr="A graph of different versions of a normal model&#10;&#10;Description automatically generated with medium confidence">
            <a:extLst>
              <a:ext uri="{FF2B5EF4-FFF2-40B4-BE49-F238E27FC236}">
                <a16:creationId xmlns:a16="http://schemas.microsoft.com/office/drawing/2014/main" id="{03C21163-5CC8-EEF2-613A-A7137BF1367E}"/>
              </a:ext>
            </a:extLst>
          </p:cNvPr>
          <p:cNvPicPr>
            <a:picLocks noChangeAspect="1"/>
          </p:cNvPicPr>
          <p:nvPr/>
        </p:nvPicPr>
        <p:blipFill rotWithShape="1">
          <a:blip r:embed="rId3"/>
          <a:srcRect b="24138"/>
          <a:stretch/>
        </p:blipFill>
        <p:spPr>
          <a:xfrm>
            <a:off x="1871285" y="4038600"/>
            <a:ext cx="5301199" cy="2041525"/>
          </a:xfrm>
          <a:prstGeom prst="rect">
            <a:avLst/>
          </a:prstGeom>
        </p:spPr>
      </p:pic>
    </p:spTree>
    <p:extLst>
      <p:ext uri="{BB962C8B-B14F-4D97-AF65-F5344CB8AC3E}">
        <p14:creationId xmlns:p14="http://schemas.microsoft.com/office/powerpoint/2010/main" val="2120390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D59F-FDA0-CC44-99C5-6746C7BAF6AD}"/>
              </a:ext>
            </a:extLst>
          </p:cNvPr>
          <p:cNvSpPr>
            <a:spLocks noGrp="1"/>
          </p:cNvSpPr>
          <p:nvPr>
            <p:ph type="title"/>
          </p:nvPr>
        </p:nvSpPr>
        <p:spPr>
          <a:xfrm>
            <a:off x="457200" y="152400"/>
            <a:ext cx="7772400" cy="1143000"/>
          </a:xfrm>
        </p:spPr>
        <p:txBody>
          <a:bodyPr>
            <a:normAutofit/>
          </a:bodyPr>
          <a:lstStyle/>
          <a:p>
            <a:r>
              <a:rPr lang="en-US" dirty="0"/>
              <a:t>Related work</a:t>
            </a:r>
          </a:p>
        </p:txBody>
      </p:sp>
      <p:sp>
        <p:nvSpPr>
          <p:cNvPr id="3" name="Content Placeholder 2">
            <a:extLst>
              <a:ext uri="{FF2B5EF4-FFF2-40B4-BE49-F238E27FC236}">
                <a16:creationId xmlns:a16="http://schemas.microsoft.com/office/drawing/2014/main" id="{8D1A00D5-F601-774F-9792-5AA772B5DEBC}"/>
              </a:ext>
            </a:extLst>
          </p:cNvPr>
          <p:cNvSpPr>
            <a:spLocks noGrp="1"/>
          </p:cNvSpPr>
          <p:nvPr>
            <p:ph idx="1"/>
          </p:nvPr>
        </p:nvSpPr>
        <p:spPr>
          <a:xfrm>
            <a:off x="838200" y="1371600"/>
            <a:ext cx="7620000" cy="4343400"/>
          </a:xfrm>
        </p:spPr>
        <p:txBody>
          <a:bodyPr>
            <a:normAutofit lnSpcReduction="10000"/>
          </a:bodyPr>
          <a:lstStyle/>
          <a:p>
            <a:r>
              <a:rPr lang="en-US" b="1" dirty="0">
                <a:effectLst/>
                <a:latin typeface="Angsana New" panose="02020603050405020304" pitchFamily="18" charset="-34"/>
                <a:cs typeface="Angsana New" panose="02020603050405020304" pitchFamily="18" charset="-34"/>
              </a:rPr>
              <a:t>Giuseppe Amato et al.</a:t>
            </a:r>
            <a:r>
              <a:rPr lang="en-US" dirty="0">
                <a:effectLst/>
                <a:latin typeface="Angsana New" panose="02020603050405020304" pitchFamily="18" charset="-34"/>
                <a:cs typeface="Angsana New" panose="02020603050405020304" pitchFamily="18" charset="-34"/>
              </a:rPr>
              <a:t>: Developed a Convolutional Neural Network (CNN) system for real-time parking occupancy detection on smart cameras, effective under various conditions. Introduced </a:t>
            </a:r>
            <a:r>
              <a:rPr lang="en-US" dirty="0" err="1">
                <a:effectLst/>
                <a:latin typeface="Angsana New" panose="02020603050405020304" pitchFamily="18" charset="-34"/>
                <a:cs typeface="Angsana New" panose="02020603050405020304" pitchFamily="18" charset="-34"/>
              </a:rPr>
              <a:t>CNRPark</a:t>
            </a:r>
            <a:r>
              <a:rPr lang="en-US" dirty="0">
                <a:effectLst/>
                <a:latin typeface="Angsana New" panose="02020603050405020304" pitchFamily="18" charset="-34"/>
                <a:cs typeface="Angsana New" panose="02020603050405020304" pitchFamily="18" charset="-34"/>
              </a:rPr>
              <a:t> dataset for future research, highlighting CNN's robustness in vision-related problems.</a:t>
            </a:r>
          </a:p>
          <a:p>
            <a:r>
              <a:rPr lang="en-US" b="1" dirty="0">
                <a:effectLst/>
                <a:latin typeface="Angsana New" panose="02020603050405020304" pitchFamily="18" charset="-34"/>
                <a:cs typeface="Angsana New" panose="02020603050405020304" pitchFamily="18" charset="-34"/>
              </a:rPr>
              <a:t>Francesco </a:t>
            </a:r>
            <a:r>
              <a:rPr lang="en-US" b="1" dirty="0" err="1">
                <a:effectLst/>
                <a:latin typeface="Angsana New" panose="02020603050405020304" pitchFamily="18" charset="-34"/>
                <a:cs typeface="Angsana New" panose="02020603050405020304" pitchFamily="18" charset="-34"/>
              </a:rPr>
              <a:t>Piccialli</a:t>
            </a:r>
            <a:r>
              <a:rPr lang="en-US" b="1" dirty="0">
                <a:effectLst/>
                <a:latin typeface="Angsana New" panose="02020603050405020304" pitchFamily="18" charset="-34"/>
                <a:cs typeface="Angsana New" panose="02020603050405020304" pitchFamily="18" charset="-34"/>
              </a:rPr>
              <a:t> et al.</a:t>
            </a:r>
            <a:r>
              <a:rPr lang="en-US" dirty="0">
                <a:effectLst/>
                <a:latin typeface="Angsana New" panose="02020603050405020304" pitchFamily="18" charset="-34"/>
                <a:cs typeface="Angsana New" panose="02020603050405020304" pitchFamily="18" charset="-34"/>
              </a:rPr>
              <a:t>: Discussed smart parking's role in reducing urban traffic and pollution. Proposed a deep learning ensemble technique for forecasting parking occupancy using IoT data, emphasizing artificial intelligence and IoT in traffic management.</a:t>
            </a:r>
          </a:p>
          <a:p>
            <a:r>
              <a:rPr lang="en-US" b="1" dirty="0">
                <a:effectLst/>
                <a:latin typeface="Angsana New" panose="02020603050405020304" pitchFamily="18" charset="-34"/>
                <a:cs typeface="Angsana New" panose="02020603050405020304" pitchFamily="18" charset="-34"/>
              </a:rPr>
              <a:t>Our Approach</a:t>
            </a:r>
            <a:r>
              <a:rPr lang="en-US" dirty="0">
                <a:effectLst/>
                <a:latin typeface="Angsana New" panose="02020603050405020304" pitchFamily="18" charset="-34"/>
                <a:cs typeface="Angsana New" panose="02020603050405020304" pitchFamily="18" charset="-34"/>
              </a:rPr>
              <a:t>: Opted to create a custom dataset, focusing on specific data collection and annotation to align with project goals, ensuring data integrity and tailored application.</a:t>
            </a:r>
          </a:p>
          <a:p>
            <a:pPr lvl="1"/>
            <a:endParaRPr lang="en-US" dirty="0"/>
          </a:p>
        </p:txBody>
      </p:sp>
      <p:sp>
        <p:nvSpPr>
          <p:cNvPr id="65" name="Slide Number Placeholder 4">
            <a:extLst>
              <a:ext uri="{FF2B5EF4-FFF2-40B4-BE49-F238E27FC236}">
                <a16:creationId xmlns:a16="http://schemas.microsoft.com/office/drawing/2014/main" id="{D6B4F9CA-267E-FB45-B4DC-13D0CCB4A076}"/>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9</a:t>
            </a:fld>
            <a:endParaRPr lang="en-US"/>
          </a:p>
        </p:txBody>
      </p:sp>
    </p:spTree>
    <p:extLst>
      <p:ext uri="{BB962C8B-B14F-4D97-AF65-F5344CB8AC3E}">
        <p14:creationId xmlns:p14="http://schemas.microsoft.com/office/powerpoint/2010/main" val="1654461068"/>
      </p:ext>
    </p:extLst>
  </p:cSld>
  <p:clrMapOvr>
    <a:masterClrMapping/>
  </p:clrMapOvr>
</p:sld>
</file>

<file path=ppt/theme/theme1.xml><?xml version="1.0" encoding="utf-8"?>
<a:theme xmlns:a="http://schemas.openxmlformats.org/drawingml/2006/main" name="PowerPoint">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Univers 67 CondensedBold"/>
        <a:ea typeface=""/>
        <a:cs typeface=""/>
      </a:majorFont>
      <a:minorFont>
        <a:latin typeface="Univers 67 CondensedBol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PowerPoint.pot</Template>
  <TotalTime>3953</TotalTime>
  <Words>665</Words>
  <Application>Microsoft Macintosh PowerPoint</Application>
  <PresentationFormat>On-screen Show (4:3)</PresentationFormat>
  <Paragraphs>80</Paragraphs>
  <Slides>17</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Times</vt:lpstr>
      <vt:lpstr>Univers 65 Bold</vt:lpstr>
      <vt:lpstr>Univers 67 CondensedBold</vt:lpstr>
      <vt:lpstr>Angsana New</vt:lpstr>
      <vt:lpstr>Aptos Mono</vt:lpstr>
      <vt:lpstr>Aptos Serif</vt:lpstr>
      <vt:lpstr>Arial</vt:lpstr>
      <vt:lpstr>Calibri</vt:lpstr>
      <vt:lpstr>Open Sans</vt:lpstr>
      <vt:lpstr>Open Sans Light</vt:lpstr>
      <vt:lpstr>Times New Roman</vt:lpstr>
      <vt:lpstr>PowerPoint</vt:lpstr>
      <vt:lpstr>PowerPoint Presentation</vt:lpstr>
      <vt:lpstr>PowerPoint Presentation</vt:lpstr>
      <vt:lpstr>About Object Detection</vt:lpstr>
      <vt:lpstr>The Problem </vt:lpstr>
      <vt:lpstr>Parking Detection with Custom Dataset  </vt:lpstr>
      <vt:lpstr>Augmentations</vt:lpstr>
      <vt:lpstr>Parking Detection with Custom Dataset  </vt:lpstr>
      <vt:lpstr>YOLO-Based Parking Detection  </vt:lpstr>
      <vt:lpstr>Related work</vt:lpstr>
      <vt:lpstr>Experimental setups: Training </vt:lpstr>
      <vt:lpstr>Experimental setups: Training </vt:lpstr>
      <vt:lpstr>Experimental setups: Training </vt:lpstr>
      <vt:lpstr>Experimental setups: Validation </vt:lpstr>
      <vt:lpstr>Experimental setups: Testing </vt:lpstr>
      <vt:lpstr>Experimental setups: Testing </vt:lpstr>
      <vt:lpstr>Future Work</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Jill Thomasson</dc:creator>
  <cp:lastModifiedBy>Jafari Sheshtamad, SeyedMohammadSadegh [COM S]</cp:lastModifiedBy>
  <cp:revision>336</cp:revision>
  <dcterms:created xsi:type="dcterms:W3CDTF">2013-11-14T17:36:34Z</dcterms:created>
  <dcterms:modified xsi:type="dcterms:W3CDTF">2023-12-05T03:23:30Z</dcterms:modified>
</cp:coreProperties>
</file>

<file path=docProps/thumbnail.jpeg>
</file>